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2"/>
  </p:notesMasterIdLst>
  <p:handoutMasterIdLst>
    <p:handoutMasterId r:id="rId43"/>
  </p:handoutMasterIdLst>
  <p:sldIdLst>
    <p:sldId id="320" r:id="rId2"/>
    <p:sldId id="256" r:id="rId3"/>
    <p:sldId id="261" r:id="rId4"/>
    <p:sldId id="262" r:id="rId5"/>
    <p:sldId id="307" r:id="rId6"/>
    <p:sldId id="303" r:id="rId7"/>
    <p:sldId id="304" r:id="rId8"/>
    <p:sldId id="305" r:id="rId9"/>
    <p:sldId id="306" r:id="rId10"/>
    <p:sldId id="263" r:id="rId11"/>
    <p:sldId id="271" r:id="rId12"/>
    <p:sldId id="302" r:id="rId13"/>
    <p:sldId id="300" r:id="rId14"/>
    <p:sldId id="301" r:id="rId15"/>
    <p:sldId id="308" r:id="rId16"/>
    <p:sldId id="268" r:id="rId17"/>
    <p:sldId id="287" r:id="rId18"/>
    <p:sldId id="316" r:id="rId19"/>
    <p:sldId id="269" r:id="rId20"/>
    <p:sldId id="314" r:id="rId21"/>
    <p:sldId id="270" r:id="rId22"/>
    <p:sldId id="279" r:id="rId23"/>
    <p:sldId id="315" r:id="rId24"/>
    <p:sldId id="280" r:id="rId25"/>
    <p:sldId id="281" r:id="rId26"/>
    <p:sldId id="317" r:id="rId27"/>
    <p:sldId id="282" r:id="rId28"/>
    <p:sldId id="285" r:id="rId29"/>
    <p:sldId id="283" r:id="rId30"/>
    <p:sldId id="284" r:id="rId31"/>
    <p:sldId id="289" r:id="rId32"/>
    <p:sldId id="309" r:id="rId33"/>
    <p:sldId id="310" r:id="rId34"/>
    <p:sldId id="312" r:id="rId35"/>
    <p:sldId id="291" r:id="rId36"/>
    <p:sldId id="292" r:id="rId37"/>
    <p:sldId id="313" r:id="rId38"/>
    <p:sldId id="318" r:id="rId39"/>
    <p:sldId id="298" r:id="rId40"/>
    <p:sldId id="321" r:id="rId41"/>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2" autoAdjust="0"/>
    <p:restoredTop sz="94675" autoAdjust="0"/>
  </p:normalViewPr>
  <p:slideViewPr>
    <p:cSldViewPr>
      <p:cViewPr varScale="1">
        <p:scale>
          <a:sx n="102" d="100"/>
          <a:sy n="102" d="100"/>
        </p:scale>
        <p:origin x="-150"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143" d="100"/>
          <a:sy n="143" d="100"/>
        </p:scale>
        <p:origin x="-4944" y="-120"/>
      </p:cViewPr>
      <p:guideLst>
        <p:guide orient="horz" pos="2928"/>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72421"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028" y="0"/>
            <a:ext cx="2972421" cy="465138"/>
          </a:xfrm>
          <a:prstGeom prst="rect">
            <a:avLst/>
          </a:prstGeom>
        </p:spPr>
        <p:txBody>
          <a:bodyPr vert="horz" lIns="91440" tIns="45720" rIns="91440" bIns="45720" rtlCol="0"/>
          <a:lstStyle>
            <a:lvl1pPr algn="r">
              <a:defRPr sz="1200"/>
            </a:lvl1pPr>
          </a:lstStyle>
          <a:p>
            <a:fld id="{A1F50930-8F72-4C57-933A-6A45EF70FF2C}" type="datetimeFigureOut">
              <a:rPr lang="en-US" smtClean="0"/>
              <a:pPr/>
              <a:t>2/26/2013</a:t>
            </a:fld>
            <a:endParaRPr lang="en-US"/>
          </a:p>
        </p:txBody>
      </p:sp>
      <p:sp>
        <p:nvSpPr>
          <p:cNvPr id="4" name="Footer Placeholder 3"/>
          <p:cNvSpPr>
            <a:spLocks noGrp="1"/>
          </p:cNvSpPr>
          <p:nvPr>
            <p:ph type="ftr" sz="quarter" idx="2"/>
          </p:nvPr>
        </p:nvSpPr>
        <p:spPr>
          <a:xfrm>
            <a:off x="2" y="8829675"/>
            <a:ext cx="2972421"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028" y="8829675"/>
            <a:ext cx="2972421" cy="465138"/>
          </a:xfrm>
          <a:prstGeom prst="rect">
            <a:avLst/>
          </a:prstGeom>
        </p:spPr>
        <p:txBody>
          <a:bodyPr vert="horz" lIns="91440" tIns="45720" rIns="91440" bIns="45720" rtlCol="0" anchor="b"/>
          <a:lstStyle>
            <a:lvl1pPr algn="r">
              <a:defRPr sz="1200"/>
            </a:lvl1pPr>
          </a:lstStyle>
          <a:p>
            <a:fld id="{5C183C15-4AD9-4BE0-99B0-5EDEC8BA6F13}" type="slidenum">
              <a:rPr lang="en-US" smtClean="0"/>
              <a:pPr/>
              <a:t>‹#›</a:t>
            </a:fld>
            <a:endParaRPr lang="en-US"/>
          </a:p>
        </p:txBody>
      </p:sp>
    </p:spTree>
    <p:extLst>
      <p:ext uri="{BB962C8B-B14F-4D97-AF65-F5344CB8AC3E}">
        <p14:creationId xmlns:p14="http://schemas.microsoft.com/office/powerpoint/2010/main" xmlns="" val="40999869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a:defRPr sz="1200"/>
            </a:lvl1pPr>
          </a:lstStyle>
          <a:p>
            <a:fld id="{DDEDAA3E-DCE1-CE45-B2E2-61DF8D7D38CC}" type="datetimeFigureOut">
              <a:rPr lang="en-US" smtClean="0"/>
              <a:pPr/>
              <a:t>2/26/2013</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a:defRPr sz="1200"/>
            </a:lvl1pPr>
          </a:lstStyle>
          <a:p>
            <a:fld id="{BA2621FB-3DCA-5847-A8E7-F304FCE5C3CA}" type="slidenum">
              <a:rPr lang="en-US" smtClean="0"/>
              <a:pPr/>
              <a:t>‹#›</a:t>
            </a:fld>
            <a:endParaRPr lang="en-US"/>
          </a:p>
        </p:txBody>
      </p:sp>
    </p:spTree>
    <p:extLst>
      <p:ext uri="{BB962C8B-B14F-4D97-AF65-F5344CB8AC3E}">
        <p14:creationId xmlns:p14="http://schemas.microsoft.com/office/powerpoint/2010/main" xmlns="" val="2337394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5625809-BDAD-4390-A8F1-72E0B85B827B}" type="datetimeFigureOut">
              <a:rPr lang="en-US" smtClean="0"/>
              <a:pPr/>
              <a:t>2/26/2013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88DEC4-4EF6-4131-ACAA-FDC09D5AA91E}" type="slidenum">
              <a:rPr lang="en-US" smtClean="0"/>
              <a:pPr/>
              <a:t>‹#›</a:t>
            </a:fld>
            <a:endParaRPr lang="en-US"/>
          </a:p>
        </p:txBody>
      </p:sp>
    </p:spTree>
    <p:extLst>
      <p:ext uri="{BB962C8B-B14F-4D97-AF65-F5344CB8AC3E}">
        <p14:creationId xmlns:p14="http://schemas.microsoft.com/office/powerpoint/2010/main" xmlns="" val="2532819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625809-BDAD-4390-A8F1-72E0B85B827B}" type="datetimeFigureOut">
              <a:rPr lang="en-US" smtClean="0"/>
              <a:pPr/>
              <a:t>2/26/2013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88DEC4-4EF6-4131-ACAA-FDC09D5AA91E}" type="slidenum">
              <a:rPr lang="en-US" smtClean="0"/>
              <a:pPr/>
              <a:t>‹#›</a:t>
            </a:fld>
            <a:endParaRPr lang="en-US"/>
          </a:p>
        </p:txBody>
      </p:sp>
    </p:spTree>
    <p:extLst>
      <p:ext uri="{BB962C8B-B14F-4D97-AF65-F5344CB8AC3E}">
        <p14:creationId xmlns:p14="http://schemas.microsoft.com/office/powerpoint/2010/main" xmlns="" val="297974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625809-BDAD-4390-A8F1-72E0B85B827B}" type="datetimeFigureOut">
              <a:rPr lang="en-US" smtClean="0"/>
              <a:pPr/>
              <a:t>2/26/2013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88DEC4-4EF6-4131-ACAA-FDC09D5AA91E}" type="slidenum">
              <a:rPr lang="en-US" smtClean="0"/>
              <a:pPr/>
              <a:t>‹#›</a:t>
            </a:fld>
            <a:endParaRPr lang="en-US"/>
          </a:p>
        </p:txBody>
      </p:sp>
    </p:spTree>
    <p:extLst>
      <p:ext uri="{BB962C8B-B14F-4D97-AF65-F5344CB8AC3E}">
        <p14:creationId xmlns:p14="http://schemas.microsoft.com/office/powerpoint/2010/main" xmlns="" val="4054524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625809-BDAD-4390-A8F1-72E0B85B827B}" type="datetimeFigureOut">
              <a:rPr lang="en-US" smtClean="0"/>
              <a:pPr/>
              <a:t>2/26/2013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88DEC4-4EF6-4131-ACAA-FDC09D5AA91E}" type="slidenum">
              <a:rPr lang="en-US" smtClean="0"/>
              <a:pPr/>
              <a:t>‹#›</a:t>
            </a:fld>
            <a:endParaRPr lang="en-US"/>
          </a:p>
        </p:txBody>
      </p:sp>
    </p:spTree>
    <p:extLst>
      <p:ext uri="{BB962C8B-B14F-4D97-AF65-F5344CB8AC3E}">
        <p14:creationId xmlns:p14="http://schemas.microsoft.com/office/powerpoint/2010/main" xmlns="" val="611851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625809-BDAD-4390-A8F1-72E0B85B827B}" type="datetimeFigureOut">
              <a:rPr lang="en-US" smtClean="0"/>
              <a:pPr/>
              <a:t>2/26/2013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88DEC4-4EF6-4131-ACAA-FDC09D5AA91E}" type="slidenum">
              <a:rPr lang="en-US" smtClean="0"/>
              <a:pPr/>
              <a:t>‹#›</a:t>
            </a:fld>
            <a:endParaRPr lang="en-US"/>
          </a:p>
        </p:txBody>
      </p:sp>
    </p:spTree>
    <p:extLst>
      <p:ext uri="{BB962C8B-B14F-4D97-AF65-F5344CB8AC3E}">
        <p14:creationId xmlns:p14="http://schemas.microsoft.com/office/powerpoint/2010/main" xmlns="" val="2996686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5625809-BDAD-4390-A8F1-72E0B85B827B}" type="datetimeFigureOut">
              <a:rPr lang="en-US" smtClean="0"/>
              <a:pPr/>
              <a:t>2/26/2013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88DEC4-4EF6-4131-ACAA-FDC09D5AA91E}" type="slidenum">
              <a:rPr lang="en-US" smtClean="0"/>
              <a:pPr/>
              <a:t>‹#›</a:t>
            </a:fld>
            <a:endParaRPr lang="en-US"/>
          </a:p>
        </p:txBody>
      </p:sp>
    </p:spTree>
    <p:extLst>
      <p:ext uri="{BB962C8B-B14F-4D97-AF65-F5344CB8AC3E}">
        <p14:creationId xmlns:p14="http://schemas.microsoft.com/office/powerpoint/2010/main" xmlns="" val="1539320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5625809-BDAD-4390-A8F1-72E0B85B827B}" type="datetimeFigureOut">
              <a:rPr lang="en-US" smtClean="0"/>
              <a:pPr/>
              <a:t>2/26/2013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88DEC4-4EF6-4131-ACAA-FDC09D5AA91E}" type="slidenum">
              <a:rPr lang="en-US" smtClean="0"/>
              <a:pPr/>
              <a:t>‹#›</a:t>
            </a:fld>
            <a:endParaRPr lang="en-US"/>
          </a:p>
        </p:txBody>
      </p:sp>
    </p:spTree>
    <p:extLst>
      <p:ext uri="{BB962C8B-B14F-4D97-AF65-F5344CB8AC3E}">
        <p14:creationId xmlns:p14="http://schemas.microsoft.com/office/powerpoint/2010/main" xmlns="" val="9130426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5625809-BDAD-4390-A8F1-72E0B85B827B}" type="datetimeFigureOut">
              <a:rPr lang="en-US" smtClean="0"/>
              <a:pPr/>
              <a:t>2/26/2013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88DEC4-4EF6-4131-ACAA-FDC09D5AA91E}" type="slidenum">
              <a:rPr lang="en-US" smtClean="0"/>
              <a:pPr/>
              <a:t>‹#›</a:t>
            </a:fld>
            <a:endParaRPr lang="en-US"/>
          </a:p>
        </p:txBody>
      </p:sp>
    </p:spTree>
    <p:extLst>
      <p:ext uri="{BB962C8B-B14F-4D97-AF65-F5344CB8AC3E}">
        <p14:creationId xmlns:p14="http://schemas.microsoft.com/office/powerpoint/2010/main" xmlns="" val="1461523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625809-BDAD-4390-A8F1-72E0B85B827B}" type="datetimeFigureOut">
              <a:rPr lang="en-US" smtClean="0"/>
              <a:pPr/>
              <a:t>2/26/2013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88DEC4-4EF6-4131-ACAA-FDC09D5AA91E}" type="slidenum">
              <a:rPr lang="en-US" smtClean="0"/>
              <a:pPr/>
              <a:t>‹#›</a:t>
            </a:fld>
            <a:endParaRPr lang="en-US"/>
          </a:p>
        </p:txBody>
      </p:sp>
    </p:spTree>
    <p:extLst>
      <p:ext uri="{BB962C8B-B14F-4D97-AF65-F5344CB8AC3E}">
        <p14:creationId xmlns:p14="http://schemas.microsoft.com/office/powerpoint/2010/main" xmlns="" val="3731160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625809-BDAD-4390-A8F1-72E0B85B827B}" type="datetimeFigureOut">
              <a:rPr lang="en-US" smtClean="0"/>
              <a:pPr/>
              <a:t>2/26/2013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88DEC4-4EF6-4131-ACAA-FDC09D5AA91E}" type="slidenum">
              <a:rPr lang="en-US" smtClean="0"/>
              <a:pPr/>
              <a:t>‹#›</a:t>
            </a:fld>
            <a:endParaRPr lang="en-US"/>
          </a:p>
        </p:txBody>
      </p:sp>
    </p:spTree>
    <p:extLst>
      <p:ext uri="{BB962C8B-B14F-4D97-AF65-F5344CB8AC3E}">
        <p14:creationId xmlns:p14="http://schemas.microsoft.com/office/powerpoint/2010/main" xmlns="" val="3632171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625809-BDAD-4390-A8F1-72E0B85B827B}" type="datetimeFigureOut">
              <a:rPr lang="en-US" smtClean="0"/>
              <a:pPr/>
              <a:t>2/26/2013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88DEC4-4EF6-4131-ACAA-FDC09D5AA91E}" type="slidenum">
              <a:rPr lang="en-US" smtClean="0"/>
              <a:pPr/>
              <a:t>‹#›</a:t>
            </a:fld>
            <a:endParaRPr lang="en-US"/>
          </a:p>
        </p:txBody>
      </p:sp>
    </p:spTree>
    <p:extLst>
      <p:ext uri="{BB962C8B-B14F-4D97-AF65-F5344CB8AC3E}">
        <p14:creationId xmlns:p14="http://schemas.microsoft.com/office/powerpoint/2010/main" xmlns="" val="729131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625809-BDAD-4390-A8F1-72E0B85B827B}" type="datetimeFigureOut">
              <a:rPr lang="en-US" smtClean="0"/>
              <a:pPr/>
              <a:t>2/26/2013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88DEC4-4EF6-4131-ACAA-FDC09D5AA91E}" type="slidenum">
              <a:rPr lang="en-US" smtClean="0"/>
              <a:pPr/>
              <a:t>‹#›</a:t>
            </a:fld>
            <a:endParaRPr lang="en-US"/>
          </a:p>
        </p:txBody>
      </p:sp>
    </p:spTree>
    <p:extLst>
      <p:ext uri="{BB962C8B-B14F-4D97-AF65-F5344CB8AC3E}">
        <p14:creationId xmlns:p14="http://schemas.microsoft.com/office/powerpoint/2010/main" xmlns="" val="59807838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0"/>
            <a:ext cx="7772400" cy="1143000"/>
          </a:xfrm>
        </p:spPr>
        <p:txBody>
          <a:bodyPr/>
          <a:lstStyle/>
          <a:p>
            <a:pPr eaLnBrk="1" hangingPunct="1"/>
            <a:endParaRPr lang="en-US" smtClean="0"/>
          </a:p>
        </p:txBody>
      </p:sp>
      <p:sp>
        <p:nvSpPr>
          <p:cNvPr id="2051" name="Rectangle 3"/>
          <p:cNvSpPr>
            <a:spLocks noGrp="1" noChangeArrowheads="1"/>
          </p:cNvSpPr>
          <p:nvPr>
            <p:ph type="subTitle" idx="1"/>
          </p:nvPr>
        </p:nvSpPr>
        <p:spPr/>
        <p:txBody>
          <a:bodyPr/>
          <a:lstStyle/>
          <a:p>
            <a:pPr eaLnBrk="1" hangingPunct="1"/>
            <a:endParaRPr lang="en-US" smtClean="0"/>
          </a:p>
        </p:txBody>
      </p:sp>
      <p:pic>
        <p:nvPicPr>
          <p:cNvPr id="2" name="Picture 1" descr="Dowd-PPTSlide-PAsOnly.jp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28600" y="-234648"/>
            <a:ext cx="9617076" cy="732729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latin typeface="Times New Roman" pitchFamily="18" charset="0"/>
                <a:cs typeface="Times New Roman" pitchFamily="18" charset="0"/>
              </a:rPr>
              <a:t>KEB was formally engaged by the Audit Committee of the Zoo-Museum District on August 22, 2012, to perform certain agreed-upon procedures.  KEB began its planning for those agreed-upon procedures in July 2012.</a:t>
            </a:r>
          </a:p>
          <a:p>
            <a:r>
              <a:rPr lang="en-US" dirty="0" smtClean="0">
                <a:latin typeface="Times New Roman" pitchFamily="18" charset="0"/>
                <a:cs typeface="Times New Roman" pitchFamily="18" charset="0"/>
              </a:rPr>
              <a:t>Among the procedures to be performed by KEB were ones directed at the calculation of and financial liability for vacation days accumulated by the president of the Museum. </a:t>
            </a:r>
          </a:p>
          <a:p>
            <a:r>
              <a:rPr lang="en-US" dirty="0" smtClean="0">
                <a:latin typeface="Times New Roman" pitchFamily="18" charset="0"/>
                <a:cs typeface="Times New Roman" pitchFamily="18" charset="0"/>
              </a:rPr>
              <a:t>KEB prepared a written report on these agreed-upon procedures dated October 18, 2012.</a:t>
            </a:r>
          </a:p>
        </p:txBody>
      </p:sp>
      <p:sp>
        <p:nvSpPr>
          <p:cNvPr id="4" name="TextBox 3"/>
          <p:cNvSpPr txBox="1"/>
          <p:nvPr/>
        </p:nvSpPr>
        <p:spPr>
          <a:xfrm>
            <a:off x="762000" y="304800"/>
            <a:ext cx="7620000" cy="707886"/>
          </a:xfrm>
          <a:prstGeom prst="rect">
            <a:avLst/>
          </a:prstGeom>
          <a:noFill/>
        </p:spPr>
        <p:txBody>
          <a:bodyPr wrap="square" rtlCol="0">
            <a:spAutoFit/>
          </a:bodyPr>
          <a:lstStyle/>
          <a:p>
            <a:pPr algn="ctr"/>
            <a:r>
              <a:rPr lang="en-US" sz="4000" b="1" dirty="0" err="1" smtClean="0">
                <a:latin typeface="Times New Roman" pitchFamily="18" charset="0"/>
                <a:cs typeface="Times New Roman" pitchFamily="18" charset="0"/>
              </a:rPr>
              <a:t>Kerber</a:t>
            </a:r>
            <a:r>
              <a:rPr lang="en-US" sz="4000" b="1" dirty="0" smtClean="0">
                <a:latin typeface="Times New Roman" pitchFamily="18" charset="0"/>
                <a:cs typeface="Times New Roman" pitchFamily="18" charset="0"/>
              </a:rPr>
              <a:t>, Eck &amp; </a:t>
            </a:r>
            <a:r>
              <a:rPr lang="en-US" sz="4000" b="1" dirty="0" err="1" smtClean="0">
                <a:latin typeface="Times New Roman" pitchFamily="18" charset="0"/>
                <a:cs typeface="Times New Roman" pitchFamily="18" charset="0"/>
              </a:rPr>
              <a:t>Braeckel</a:t>
            </a:r>
            <a:r>
              <a:rPr lang="en-US" sz="4000" b="1" dirty="0" smtClean="0">
                <a:latin typeface="Times New Roman" pitchFamily="18" charset="0"/>
                <a:cs typeface="Times New Roman" pitchFamily="18" charset="0"/>
              </a:rPr>
              <a:t> Report</a:t>
            </a:r>
            <a:endParaRPr lang="en-US" sz="4000" b="1"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Kerber, Eck &amp; </a:t>
            </a:r>
            <a:r>
              <a:rPr lang="en-US" sz="4000" b="1" dirty="0" err="1" smtClean="0">
                <a:latin typeface="Times New Roman" pitchFamily="18" charset="0"/>
                <a:cs typeface="Times New Roman" pitchFamily="18" charset="0"/>
              </a:rPr>
              <a:t>Braeckel</a:t>
            </a:r>
            <a:r>
              <a:rPr lang="en-US" sz="4000" b="1" dirty="0" smtClean="0">
                <a:latin typeface="Times New Roman" pitchFamily="18" charset="0"/>
                <a:cs typeface="Times New Roman" pitchFamily="18" charset="0"/>
              </a:rPr>
              <a:t> Report </a:t>
            </a:r>
            <a:r>
              <a:rPr lang="en-US" sz="2400" dirty="0" smtClean="0">
                <a:latin typeface="Times New Roman" pitchFamily="18" charset="0"/>
                <a:cs typeface="Times New Roman" pitchFamily="18" charset="0"/>
              </a:rPr>
              <a:t>(cont’d)</a:t>
            </a: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dirty="0" smtClean="0">
                <a:latin typeface="Times New Roman" pitchFamily="18" charset="0"/>
                <a:cs typeface="Times New Roman" pitchFamily="18" charset="0"/>
              </a:rPr>
              <a:t>The KEB report concluded that the Museum’s financial liability for accumulated vacation of the Museum president is accrued and is included in “other” non-current liabilities on the statements of financial position. </a:t>
            </a:r>
          </a:p>
        </p:txBody>
      </p:sp>
    </p:spTree>
    <p:extLst>
      <p:ext uri="{BB962C8B-B14F-4D97-AF65-F5344CB8AC3E}">
        <p14:creationId xmlns:p14="http://schemas.microsoft.com/office/powerpoint/2010/main" xmlns="" val="30968754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10263B"/>
                </a:solidFill>
                <a:latin typeface="Times New Roman" pitchFamily="18" charset="0"/>
                <a:cs typeface="Times New Roman" pitchFamily="18" charset="0"/>
              </a:rPr>
              <a:t>Kerber, Eck &amp; </a:t>
            </a:r>
            <a:r>
              <a:rPr lang="en-US" sz="4000" b="1" dirty="0" err="1">
                <a:solidFill>
                  <a:srgbClr val="10263B"/>
                </a:solidFill>
                <a:latin typeface="Times New Roman" pitchFamily="18" charset="0"/>
                <a:cs typeface="Times New Roman" pitchFamily="18" charset="0"/>
              </a:rPr>
              <a:t>Braeckel</a:t>
            </a:r>
            <a:r>
              <a:rPr lang="en-US" sz="4000" b="1" dirty="0">
                <a:solidFill>
                  <a:srgbClr val="10263B"/>
                </a:solidFill>
                <a:latin typeface="Times New Roman" pitchFamily="18" charset="0"/>
                <a:cs typeface="Times New Roman" pitchFamily="18" charset="0"/>
              </a:rPr>
              <a:t> Report </a:t>
            </a:r>
            <a:r>
              <a:rPr lang="en-US" sz="2400" dirty="0">
                <a:solidFill>
                  <a:srgbClr val="10263B"/>
                </a:solidFill>
                <a:latin typeface="Times New Roman" pitchFamily="18" charset="0"/>
                <a:cs typeface="Times New Roman" pitchFamily="18" charset="0"/>
              </a:rPr>
              <a:t>(cont’d)</a:t>
            </a:r>
            <a:endParaRPr lang="en-US" dirty="0"/>
          </a:p>
        </p:txBody>
      </p:sp>
      <p:sp>
        <p:nvSpPr>
          <p:cNvPr id="3" name="Content Placeholder 2"/>
          <p:cNvSpPr>
            <a:spLocks noGrp="1"/>
          </p:cNvSpPr>
          <p:nvPr>
            <p:ph idx="1"/>
          </p:nvPr>
        </p:nvSpPr>
        <p:spPr/>
        <p:txBody>
          <a:bodyPr>
            <a:normAutofit fontScale="92500" lnSpcReduction="10000"/>
          </a:bodyPr>
          <a:lstStyle/>
          <a:p>
            <a:r>
              <a:rPr lang="en-US" dirty="0">
                <a:latin typeface="Times New Roman" pitchFamily="18" charset="0"/>
                <a:cs typeface="Times New Roman" pitchFamily="18" charset="0"/>
              </a:rPr>
              <a:t>The KEB report confirmed that </a:t>
            </a:r>
            <a:r>
              <a:rPr lang="en-US" dirty="0" smtClean="0">
                <a:latin typeface="Times New Roman" pitchFamily="18" charset="0"/>
                <a:cs typeface="Times New Roman" pitchFamily="18" charset="0"/>
              </a:rPr>
              <a:t>the annual </a:t>
            </a:r>
            <a:r>
              <a:rPr lang="en-US" dirty="0">
                <a:latin typeface="Times New Roman" pitchFamily="18" charset="0"/>
                <a:cs typeface="Times New Roman" pitchFamily="18" charset="0"/>
              </a:rPr>
              <a:t>vacation allotment was provided for in the President’s contract.  According </a:t>
            </a:r>
            <a:r>
              <a:rPr lang="en-US" dirty="0" smtClean="0">
                <a:latin typeface="Times New Roman" pitchFamily="18" charset="0"/>
                <a:cs typeface="Times New Roman" pitchFamily="18" charset="0"/>
              </a:rPr>
              <a:t>to Museum </a:t>
            </a:r>
            <a:r>
              <a:rPr lang="en-US" dirty="0">
                <a:latin typeface="Times New Roman" pitchFamily="18" charset="0"/>
                <a:cs typeface="Times New Roman" pitchFamily="18" charset="0"/>
              </a:rPr>
              <a:t>management, the President’s assistant tracked any vacation time taken and that time was reported annually to the Executive Compensation Committee prior to 2008.  The President’s vacation time is now recorded on a standard leave form and accumulated in the payroll records consistent with other Museum employees. </a:t>
            </a:r>
          </a:p>
          <a:p>
            <a:endParaRPr lang="en-US" dirty="0"/>
          </a:p>
        </p:txBody>
      </p:sp>
    </p:spTree>
    <p:extLst>
      <p:ext uri="{BB962C8B-B14F-4D97-AF65-F5344CB8AC3E}">
        <p14:creationId xmlns:p14="http://schemas.microsoft.com/office/powerpoint/2010/main" xmlns="" val="1175176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Kerber, Eck &amp; </a:t>
            </a:r>
            <a:r>
              <a:rPr lang="en-US" b="1" dirty="0" err="1">
                <a:latin typeface="Times New Roman" pitchFamily="18" charset="0"/>
                <a:cs typeface="Times New Roman" pitchFamily="18" charset="0"/>
              </a:rPr>
              <a:t>Braeckel</a:t>
            </a:r>
            <a:r>
              <a:rPr lang="en-US" b="1" dirty="0">
                <a:latin typeface="Times New Roman" pitchFamily="18" charset="0"/>
                <a:cs typeface="Times New Roman" pitchFamily="18" charset="0"/>
              </a:rPr>
              <a:t> Report </a:t>
            </a:r>
            <a:r>
              <a:rPr lang="en-US" sz="2800" dirty="0">
                <a:latin typeface="Times New Roman" pitchFamily="18" charset="0"/>
                <a:cs typeface="Times New Roman" pitchFamily="18" charset="0"/>
              </a:rPr>
              <a:t>(cont’d)</a:t>
            </a:r>
            <a:endParaRPr lang="en-US" dirty="0"/>
          </a:p>
        </p:txBody>
      </p:sp>
      <p:sp>
        <p:nvSpPr>
          <p:cNvPr id="3" name="Content Placeholder 2"/>
          <p:cNvSpPr>
            <a:spLocks noGrp="1"/>
          </p:cNvSpPr>
          <p:nvPr>
            <p:ph idx="1"/>
          </p:nvPr>
        </p:nvSpPr>
        <p:spPr/>
        <p:txBody>
          <a:bodyPr/>
          <a:lstStyle/>
          <a:p>
            <a:pPr marL="461963" indent="0">
              <a:buNone/>
            </a:pPr>
            <a:r>
              <a:rPr lang="en-US" dirty="0" smtClean="0">
                <a:latin typeface="Times New Roman" pitchFamily="18" charset="0"/>
                <a:cs typeface="Times New Roman" pitchFamily="18" charset="0"/>
              </a:rPr>
              <a:t>When interviewed by Dowd Bennett, Richard </a:t>
            </a:r>
            <a:r>
              <a:rPr lang="en-US" dirty="0" err="1">
                <a:latin typeface="Times New Roman" pitchFamily="18" charset="0"/>
                <a:cs typeface="Times New Roman" pitchFamily="18" charset="0"/>
              </a:rPr>
              <a:t>Gratza</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C.P.A. and the partner with Kerber</a:t>
            </a:r>
            <a:r>
              <a:rPr lang="en-US" dirty="0">
                <a:latin typeface="Times New Roman" pitchFamily="18" charset="0"/>
                <a:cs typeface="Times New Roman" pitchFamily="18" charset="0"/>
              </a:rPr>
              <a:t>, Eck &amp; </a:t>
            </a:r>
            <a:r>
              <a:rPr lang="en-US" dirty="0" err="1" smtClean="0">
                <a:latin typeface="Times New Roman" pitchFamily="18" charset="0"/>
                <a:cs typeface="Times New Roman" pitchFamily="18" charset="0"/>
              </a:rPr>
              <a:t>Braeckel</a:t>
            </a:r>
            <a:r>
              <a:rPr lang="en-US" dirty="0" smtClean="0">
                <a:latin typeface="Times New Roman" pitchFamily="18" charset="0"/>
                <a:cs typeface="Times New Roman" pitchFamily="18" charset="0"/>
              </a:rPr>
              <a:t> who </a:t>
            </a:r>
            <a:r>
              <a:rPr lang="en-US" dirty="0">
                <a:latin typeface="Times New Roman" pitchFamily="18" charset="0"/>
                <a:cs typeface="Times New Roman" pitchFamily="18" charset="0"/>
              </a:rPr>
              <a:t>was responsible for </a:t>
            </a:r>
            <a:r>
              <a:rPr lang="en-US" dirty="0" smtClean="0">
                <a:latin typeface="Times New Roman" pitchFamily="18" charset="0"/>
                <a:cs typeface="Times New Roman" pitchFamily="18" charset="0"/>
              </a:rPr>
              <a:t>performance of the agreed-upon procedures, </a:t>
            </a:r>
            <a:r>
              <a:rPr lang="en-US" dirty="0">
                <a:latin typeface="Times New Roman" pitchFamily="18" charset="0"/>
                <a:cs typeface="Times New Roman" pitchFamily="18" charset="0"/>
              </a:rPr>
              <a:t>concluded that all available information that was requested by </a:t>
            </a:r>
            <a:r>
              <a:rPr lang="en-US" dirty="0" smtClean="0">
                <a:latin typeface="Times New Roman" pitchFamily="18" charset="0"/>
                <a:cs typeface="Times New Roman" pitchFamily="18" charset="0"/>
              </a:rPr>
              <a:t>his firm </a:t>
            </a:r>
            <a:r>
              <a:rPr lang="en-US" dirty="0">
                <a:latin typeface="Times New Roman" pitchFamily="18" charset="0"/>
                <a:cs typeface="Times New Roman" pitchFamily="18" charset="0"/>
              </a:rPr>
              <a:t>from the Museum was provided to </a:t>
            </a:r>
            <a:r>
              <a:rPr lang="en-US" dirty="0" smtClean="0">
                <a:latin typeface="Times New Roman" pitchFamily="18" charset="0"/>
                <a:cs typeface="Times New Roman" pitchFamily="18" charset="0"/>
              </a:rPr>
              <a:t>it in an </a:t>
            </a:r>
            <a:r>
              <a:rPr lang="en-US" dirty="0">
                <a:latin typeface="Times New Roman" pitchFamily="18" charset="0"/>
                <a:cs typeface="Times New Roman" pitchFamily="18" charset="0"/>
              </a:rPr>
              <a:t>open and cooperative manner. </a:t>
            </a:r>
          </a:p>
          <a:p>
            <a:pPr marL="0" indent="0">
              <a:buNone/>
            </a:pPr>
            <a:endParaRPr lang="en-US" dirty="0"/>
          </a:p>
        </p:txBody>
      </p:sp>
    </p:spTree>
    <p:extLst>
      <p:ext uri="{BB962C8B-B14F-4D97-AF65-F5344CB8AC3E}">
        <p14:creationId xmlns:p14="http://schemas.microsoft.com/office/powerpoint/2010/main" xmlns="" val="388333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Kerber, Eck &amp; </a:t>
            </a:r>
            <a:r>
              <a:rPr lang="en-US" b="1" dirty="0" err="1">
                <a:latin typeface="Times New Roman" pitchFamily="18" charset="0"/>
                <a:cs typeface="Times New Roman" pitchFamily="18" charset="0"/>
              </a:rPr>
              <a:t>Braeckel</a:t>
            </a:r>
            <a:r>
              <a:rPr lang="en-US" b="1" dirty="0">
                <a:latin typeface="Times New Roman" pitchFamily="18" charset="0"/>
                <a:cs typeface="Times New Roman" pitchFamily="18" charset="0"/>
              </a:rPr>
              <a:t> Report </a:t>
            </a:r>
            <a:r>
              <a:rPr lang="en-US" sz="2800" dirty="0">
                <a:latin typeface="Times New Roman" pitchFamily="18" charset="0"/>
                <a:cs typeface="Times New Roman" pitchFamily="18" charset="0"/>
              </a:rPr>
              <a:t>(cont’d)</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latin typeface="Times New Roman" pitchFamily="18" charset="0"/>
                <a:cs typeface="Times New Roman" pitchFamily="18" charset="0"/>
              </a:rPr>
              <a:t>During his interview, Mr. </a:t>
            </a:r>
            <a:r>
              <a:rPr lang="en-US" dirty="0" err="1" smtClean="0">
                <a:latin typeface="Times New Roman" pitchFamily="18" charset="0"/>
                <a:cs typeface="Times New Roman" pitchFamily="18" charset="0"/>
              </a:rPr>
              <a:t>Gratza</a:t>
            </a:r>
            <a:r>
              <a:rPr lang="en-US" dirty="0" smtClean="0">
                <a:latin typeface="Times New Roman" pitchFamily="18" charset="0"/>
                <a:cs typeface="Times New Roman" pitchFamily="18" charset="0"/>
              </a:rPr>
              <a:t> stated he was given all of the necessary information to perform the agreed-upon procedures requested by the ZMD Audit Committee, with the exception of an electronic calendar system that was removed from the Museum’s system in 2011 as part of an upgrade. </a:t>
            </a:r>
          </a:p>
        </p:txBody>
      </p:sp>
    </p:spTree>
    <p:extLst>
      <p:ext uri="{BB962C8B-B14F-4D97-AF65-F5344CB8AC3E}">
        <p14:creationId xmlns:p14="http://schemas.microsoft.com/office/powerpoint/2010/main" xmlns="" val="35694694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Kerber, Eck &amp; </a:t>
            </a:r>
            <a:r>
              <a:rPr lang="en-US" b="1" dirty="0" err="1">
                <a:latin typeface="Times New Roman" pitchFamily="18" charset="0"/>
                <a:cs typeface="Times New Roman" pitchFamily="18" charset="0"/>
              </a:rPr>
              <a:t>Braeckel</a:t>
            </a:r>
            <a:r>
              <a:rPr lang="en-US" b="1" dirty="0">
                <a:latin typeface="Times New Roman" pitchFamily="18" charset="0"/>
                <a:cs typeface="Times New Roman" pitchFamily="18" charset="0"/>
              </a:rPr>
              <a:t> Report </a:t>
            </a:r>
            <a:r>
              <a:rPr lang="en-US" sz="2800" dirty="0">
                <a:latin typeface="Times New Roman" pitchFamily="18" charset="0"/>
                <a:cs typeface="Times New Roman" pitchFamily="18" charset="0"/>
              </a:rPr>
              <a:t>(cont’d)</a:t>
            </a:r>
            <a:endParaRPr lang="en-US" dirty="0"/>
          </a:p>
        </p:txBody>
      </p:sp>
      <p:sp>
        <p:nvSpPr>
          <p:cNvPr id="3" name="Content Placeholder 2"/>
          <p:cNvSpPr>
            <a:spLocks noGrp="1"/>
          </p:cNvSpPr>
          <p:nvPr>
            <p:ph idx="1"/>
          </p:nvPr>
        </p:nvSpPr>
        <p:spPr/>
        <p:txBody>
          <a:bodyPr/>
          <a:lstStyle/>
          <a:p>
            <a:pPr marL="0" indent="0">
              <a:buNone/>
            </a:pP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Mr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Gratza</a:t>
            </a:r>
            <a:r>
              <a:rPr lang="en-US" dirty="0">
                <a:latin typeface="Times New Roman" pitchFamily="18" charset="0"/>
                <a:cs typeface="Times New Roman" pitchFamily="18" charset="0"/>
              </a:rPr>
              <a:t> concluded that the available information supported the Museum’s calculation of Dr. Archibald’s accrued vacation</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14142153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solidFill>
                  <a:schemeClr val="tx1">
                    <a:lumMod val="85000"/>
                  </a:schemeClr>
                </a:solidFill>
                <a:latin typeface="Times New Roman" pitchFamily="18" charset="0"/>
                <a:cs typeface="Times New Roman" pitchFamily="18" charset="0"/>
              </a:rPr>
              <a:t>Allegations that Documents were </a:t>
            </a:r>
            <a:r>
              <a:rPr lang="en-US" sz="3200" b="1" dirty="0">
                <a:solidFill>
                  <a:schemeClr val="tx1">
                    <a:lumMod val="85000"/>
                  </a:schemeClr>
                </a:solidFill>
                <a:latin typeface="Times New Roman" pitchFamily="18" charset="0"/>
                <a:cs typeface="Times New Roman" pitchFamily="18" charset="0"/>
              </a:rPr>
              <a:t>I</a:t>
            </a:r>
            <a:r>
              <a:rPr lang="en-US" sz="3200" b="1" dirty="0" smtClean="0">
                <a:solidFill>
                  <a:schemeClr val="tx1">
                    <a:lumMod val="85000"/>
                  </a:schemeClr>
                </a:solidFill>
                <a:latin typeface="Times New Roman" pitchFamily="18" charset="0"/>
                <a:cs typeface="Times New Roman" pitchFamily="18" charset="0"/>
              </a:rPr>
              <a:t>mproperly </a:t>
            </a:r>
            <a:r>
              <a:rPr lang="en-US" sz="3200" b="1" dirty="0">
                <a:solidFill>
                  <a:schemeClr val="tx1">
                    <a:lumMod val="85000"/>
                  </a:schemeClr>
                </a:solidFill>
                <a:latin typeface="Times New Roman" pitchFamily="18" charset="0"/>
                <a:cs typeface="Times New Roman" pitchFamily="18" charset="0"/>
              </a:rPr>
              <a:t>R</a:t>
            </a:r>
            <a:r>
              <a:rPr lang="en-US" sz="3200" b="1" dirty="0" smtClean="0">
                <a:solidFill>
                  <a:schemeClr val="tx1">
                    <a:lumMod val="85000"/>
                  </a:schemeClr>
                </a:solidFill>
                <a:latin typeface="Times New Roman" pitchFamily="18" charset="0"/>
                <a:cs typeface="Times New Roman" pitchFamily="18" charset="0"/>
              </a:rPr>
              <a:t>emoved from the Museum</a:t>
            </a:r>
            <a:endParaRPr lang="en-US" sz="3200" b="1" dirty="0">
              <a:solidFill>
                <a:schemeClr val="tx1">
                  <a:lumMod val="85000"/>
                </a:schemeClr>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dirty="0" smtClean="0">
                <a:latin typeface="Times New Roman" pitchFamily="18" charset="0"/>
                <a:cs typeface="Times New Roman" pitchFamily="18" charset="0"/>
              </a:rPr>
              <a:t>One resource protection officer claimed to have witnessed Karen Goering removing eight to twelve boxes of materials from the Museum on a cart on Monday, November 26, 2012.  </a:t>
            </a:r>
          </a:p>
          <a:p>
            <a:r>
              <a:rPr lang="en-US" dirty="0" smtClean="0">
                <a:latin typeface="Times New Roman" pitchFamily="18" charset="0"/>
                <a:cs typeface="Times New Roman" pitchFamily="18" charset="0"/>
              </a:rPr>
              <a:t>The officer claimed to be certain that this occurred on the Monday after Thanksgiving, November 26, 2012, in the afternoon.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chemeClr val="tx1">
                    <a:lumMod val="85000"/>
                  </a:schemeClr>
                </a:solidFill>
                <a:latin typeface="Times New Roman" pitchFamily="18" charset="0"/>
                <a:cs typeface="Times New Roman" pitchFamily="18" charset="0"/>
              </a:rPr>
              <a:t>Allegations that Documents were Improperly Removed from the </a:t>
            </a:r>
            <a:r>
              <a:rPr lang="en-US" sz="3200" b="1" dirty="0" smtClean="0">
                <a:solidFill>
                  <a:schemeClr val="tx1">
                    <a:lumMod val="85000"/>
                  </a:schemeClr>
                </a:solidFill>
                <a:latin typeface="Times New Roman" pitchFamily="18" charset="0"/>
                <a:cs typeface="Times New Roman" pitchFamily="18" charset="0"/>
              </a:rPr>
              <a:t>Museum (cont’d)</a:t>
            </a:r>
            <a:endParaRPr lang="en-US" sz="3200" dirty="0"/>
          </a:p>
        </p:txBody>
      </p:sp>
      <p:sp>
        <p:nvSpPr>
          <p:cNvPr id="3" name="Content Placeholder 2"/>
          <p:cNvSpPr>
            <a:spLocks noGrp="1"/>
          </p:cNvSpPr>
          <p:nvPr>
            <p:ph idx="1"/>
          </p:nvPr>
        </p:nvSpPr>
        <p:spPr/>
        <p:txBody>
          <a:bodyPr>
            <a:normAutofit fontScale="92500" lnSpcReduction="20000"/>
          </a:bodyPr>
          <a:lstStyle/>
          <a:p>
            <a:r>
              <a:rPr lang="en-US" dirty="0" smtClean="0">
                <a:latin typeface="Times New Roman" pitchFamily="18" charset="0"/>
                <a:cs typeface="Times New Roman" pitchFamily="18" charset="0"/>
              </a:rPr>
              <a:t>The officer maintained that Ms. Goering refused to show a package permit authorizing her to remove the boxes from the Museum.</a:t>
            </a:r>
          </a:p>
          <a:p>
            <a:endParaRPr lang="en-US" dirty="0">
              <a:latin typeface="Times New Roman" pitchFamily="18" charset="0"/>
              <a:cs typeface="Times New Roman" pitchFamily="18" charset="0"/>
            </a:endParaRPr>
          </a:p>
          <a:p>
            <a:r>
              <a:rPr lang="en-US" dirty="0" smtClean="0">
                <a:latin typeface="Times New Roman" pitchFamily="18" charset="0"/>
                <a:cs typeface="Times New Roman" pitchFamily="18" charset="0"/>
              </a:rPr>
              <a:t>The officer alleged that Ms. Goering refused to allow the boxes to be inspected by the officer.</a:t>
            </a:r>
          </a:p>
          <a:p>
            <a:pPr marL="0" indent="0">
              <a:buNone/>
            </a:pPr>
            <a:endParaRPr lang="en-US" dirty="0">
              <a:latin typeface="Times New Roman" pitchFamily="18" charset="0"/>
              <a:cs typeface="Times New Roman" pitchFamily="18" charset="0"/>
            </a:endParaRPr>
          </a:p>
          <a:p>
            <a:r>
              <a:rPr lang="en-US" dirty="0" smtClean="0">
                <a:latin typeface="Times New Roman" pitchFamily="18" charset="0"/>
                <a:cs typeface="Times New Roman" pitchFamily="18" charset="0"/>
              </a:rPr>
              <a:t>The officer stated there was a threat that the officer would be terminated if the officer continued to question Ms. Goering.</a:t>
            </a:r>
          </a:p>
        </p:txBody>
      </p:sp>
    </p:spTree>
    <p:extLst>
      <p:ext uri="{BB962C8B-B14F-4D97-AF65-F5344CB8AC3E}">
        <p14:creationId xmlns:p14="http://schemas.microsoft.com/office/powerpoint/2010/main" xmlns="" val="24547338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solidFill>
                  <a:srgbClr val="10263B">
                    <a:lumMod val="85000"/>
                  </a:srgbClr>
                </a:solidFill>
                <a:latin typeface="Times New Roman" pitchFamily="18" charset="0"/>
                <a:cs typeface="Times New Roman" pitchFamily="18" charset="0"/>
              </a:rPr>
              <a:t>Allegations that Documents were Improperly Removed from the Museum (cont’d)</a:t>
            </a:r>
            <a:endParaRPr lang="en-US" dirty="0"/>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The officer also claimed that Ms. Goering put the boxes in her car while her husband sat in the driver’s seat. </a:t>
            </a:r>
          </a:p>
          <a:p>
            <a:pPr marL="0" indent="0">
              <a:buNone/>
            </a:pP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The complaining officer admitted that the officer did not enter this alleged unauthorized removal of Museum property in either the daily or the “pass along” written security logs.</a:t>
            </a:r>
          </a:p>
          <a:p>
            <a:endParaRPr lang="en-US" dirty="0"/>
          </a:p>
        </p:txBody>
      </p:sp>
    </p:spTree>
    <p:extLst>
      <p:ext uri="{BB962C8B-B14F-4D97-AF65-F5344CB8AC3E}">
        <p14:creationId xmlns:p14="http://schemas.microsoft.com/office/powerpoint/2010/main" xmlns="" val="12082620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rgbClr val="10263B"/>
                </a:solidFill>
                <a:latin typeface="Times New Roman" pitchFamily="18" charset="0"/>
                <a:cs typeface="Times New Roman" pitchFamily="18" charset="0"/>
              </a:rPr>
              <a:t>No Evidence Supports the Allegations</a:t>
            </a:r>
            <a:endParaRPr lang="en-US" b="1" dirty="0">
              <a:solidFill>
                <a:schemeClr val="tx1">
                  <a:lumMod val="85000"/>
                </a:schemeClr>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r>
              <a:rPr lang="en-US" dirty="0" smtClean="0">
                <a:latin typeface="Times New Roman" pitchFamily="18" charset="0"/>
                <a:cs typeface="Times New Roman" pitchFamily="18" charset="0"/>
              </a:rPr>
              <a:t>The video recording of the loading dock area where this event supposedly occurred was reviewed for the entire day of Monday, November 26, 2012.  </a:t>
            </a:r>
          </a:p>
          <a:p>
            <a:pPr marL="0" indent="0">
              <a:buNone/>
            </a:pPr>
            <a:endParaRPr lang="en-US" sz="2000" dirty="0" smtClean="0">
              <a:latin typeface="Times New Roman" pitchFamily="18" charset="0"/>
              <a:cs typeface="Times New Roman" pitchFamily="18" charset="0"/>
            </a:endParaRPr>
          </a:p>
          <a:p>
            <a:r>
              <a:rPr lang="en-US" dirty="0">
                <a:latin typeface="Times New Roman" pitchFamily="18" charset="0"/>
                <a:cs typeface="Times New Roman" pitchFamily="18" charset="0"/>
              </a:rPr>
              <a:t>The video recordings confirmed that no employee </a:t>
            </a:r>
            <a:r>
              <a:rPr lang="en-US" dirty="0" smtClean="0">
                <a:latin typeface="Times New Roman" pitchFamily="18" charset="0"/>
                <a:cs typeface="Times New Roman" pitchFamily="18" charset="0"/>
              </a:rPr>
              <a:t>took multiple </a:t>
            </a:r>
            <a:r>
              <a:rPr lang="en-US" dirty="0">
                <a:latin typeface="Times New Roman" pitchFamily="18" charset="0"/>
                <a:cs typeface="Times New Roman" pitchFamily="18" charset="0"/>
              </a:rPr>
              <a:t>boxes from the Museum on Monday, November 26, 2012</a:t>
            </a:r>
            <a:r>
              <a:rPr lang="en-US" dirty="0" smtClean="0">
                <a:latin typeface="Times New Roman" pitchFamily="18" charset="0"/>
                <a:cs typeface="Times New Roman" pitchFamily="18" charset="0"/>
              </a:rPr>
              <a:t>.</a:t>
            </a:r>
          </a:p>
          <a:p>
            <a:endParaRPr lang="en-US" sz="2800" dirty="0">
              <a:latin typeface="Times New Roman" pitchFamily="18" charset="0"/>
              <a:cs typeface="Times New Roman" pitchFamily="18" charset="0"/>
            </a:endParaRPr>
          </a:p>
          <a:p>
            <a:pPr marL="0" indent="0">
              <a:buNone/>
            </a:pPr>
            <a:endParaRPr lang="en-US" sz="28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839907"/>
            <a:ext cx="8382000" cy="1101984"/>
          </a:xfrm>
        </p:spPr>
        <p:txBody>
          <a:bodyPr>
            <a:noAutofit/>
          </a:bodyPr>
          <a:lstStyle/>
          <a:p>
            <a:r>
              <a:rPr lang="en-US" sz="3200" b="1" dirty="0" smtClean="0"/>
              <a:t>Interim Report of Investigation to the Audit Committee of the Board of Trustees of the Missouri History Museum</a:t>
            </a:r>
            <a:endParaRPr lang="en-US" sz="3200" b="1" dirty="0"/>
          </a:p>
        </p:txBody>
      </p:sp>
    </p:spTree>
    <p:extLst>
      <p:ext uri="{BB962C8B-B14F-4D97-AF65-F5344CB8AC3E}">
        <p14:creationId xmlns:p14="http://schemas.microsoft.com/office/powerpoint/2010/main" xmlns="" val="15785584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rgbClr val="10263B"/>
                </a:solidFill>
                <a:latin typeface="Times New Roman" pitchFamily="18" charset="0"/>
                <a:cs typeface="Times New Roman" pitchFamily="18" charset="0"/>
              </a:rPr>
              <a:t>No Evidence Supports the Allegations</a:t>
            </a:r>
            <a:endParaRPr lang="en-US" dirty="0"/>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Video footage </a:t>
            </a:r>
            <a:r>
              <a:rPr lang="en-US" dirty="0">
                <a:latin typeface="Times New Roman" pitchFamily="18" charset="0"/>
                <a:cs typeface="Times New Roman" pitchFamily="18" charset="0"/>
              </a:rPr>
              <a:t>of </a:t>
            </a:r>
            <a:r>
              <a:rPr lang="en-US" dirty="0" smtClean="0">
                <a:latin typeface="Times New Roman" pitchFamily="18" charset="0"/>
                <a:cs typeface="Times New Roman" pitchFamily="18" charset="0"/>
              </a:rPr>
              <a:t>all </a:t>
            </a:r>
            <a:r>
              <a:rPr lang="en-US" dirty="0">
                <a:latin typeface="Times New Roman" pitchFamily="18" charset="0"/>
                <a:cs typeface="Times New Roman" pitchFamily="18" charset="0"/>
              </a:rPr>
              <a:t>Mondays in </a:t>
            </a:r>
            <a:r>
              <a:rPr lang="en-US" dirty="0" smtClean="0">
                <a:latin typeface="Times New Roman" pitchFamily="18" charset="0"/>
                <a:cs typeface="Times New Roman" pitchFamily="18" charset="0"/>
              </a:rPr>
              <a:t>November was </a:t>
            </a:r>
            <a:r>
              <a:rPr lang="en-US" dirty="0">
                <a:latin typeface="Times New Roman" pitchFamily="18" charset="0"/>
                <a:cs typeface="Times New Roman" pitchFamily="18" charset="0"/>
              </a:rPr>
              <a:t>reviewed and did not support the </a:t>
            </a:r>
            <a:r>
              <a:rPr lang="en-US" dirty="0" smtClean="0">
                <a:latin typeface="Times New Roman" pitchFamily="18" charset="0"/>
                <a:cs typeface="Times New Roman" pitchFamily="18" charset="0"/>
              </a:rPr>
              <a:t>allegations that </a:t>
            </a:r>
            <a:r>
              <a:rPr lang="en-US" dirty="0">
                <a:latin typeface="Times New Roman" pitchFamily="18" charset="0"/>
                <a:cs typeface="Times New Roman" pitchFamily="18" charset="0"/>
              </a:rPr>
              <a:t>a cart loaded with eight to twelve boxes was removed from the Museum </a:t>
            </a:r>
            <a:r>
              <a:rPr lang="en-US" dirty="0" smtClean="0">
                <a:latin typeface="Times New Roman" pitchFamily="18" charset="0"/>
                <a:cs typeface="Times New Roman" pitchFamily="18" charset="0"/>
              </a:rPr>
              <a:t>or that boxes were </a:t>
            </a:r>
            <a:r>
              <a:rPr lang="en-US" dirty="0">
                <a:latin typeface="Times New Roman" pitchFamily="18" charset="0"/>
                <a:cs typeface="Times New Roman" pitchFamily="18" charset="0"/>
              </a:rPr>
              <a:t>loaded into a vehicle. </a:t>
            </a:r>
          </a:p>
          <a:p>
            <a:pPr marL="0" indent="0">
              <a:buNone/>
            </a:pPr>
            <a:endParaRPr lang="en-US" dirty="0"/>
          </a:p>
        </p:txBody>
      </p:sp>
    </p:spTree>
    <p:extLst>
      <p:ext uri="{BB962C8B-B14F-4D97-AF65-F5344CB8AC3E}">
        <p14:creationId xmlns:p14="http://schemas.microsoft.com/office/powerpoint/2010/main" xmlns="" val="26288627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No Evidence Supports the Allegations</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10000"/>
          </a:bodyPr>
          <a:lstStyle/>
          <a:p>
            <a:r>
              <a:rPr lang="en-US" sz="3400" dirty="0" smtClean="0">
                <a:latin typeface="Times New Roman" pitchFamily="18" charset="0"/>
                <a:cs typeface="Times New Roman" pitchFamily="18" charset="0"/>
              </a:rPr>
              <a:t>The officer claimed that several other employees would corroborate the officer’s allegations. </a:t>
            </a:r>
          </a:p>
          <a:p>
            <a:r>
              <a:rPr lang="en-US" sz="3400" dirty="0" smtClean="0">
                <a:latin typeface="Times New Roman" pitchFamily="18" charset="0"/>
                <a:cs typeface="Times New Roman" pitchFamily="18" charset="0"/>
              </a:rPr>
              <a:t>Those employees contradicted the officer’s claims. </a:t>
            </a:r>
          </a:p>
          <a:p>
            <a:r>
              <a:rPr lang="en-US" sz="3400" dirty="0" smtClean="0">
                <a:latin typeface="Times New Roman" pitchFamily="18" charset="0"/>
                <a:cs typeface="Times New Roman" pitchFamily="18" charset="0"/>
              </a:rPr>
              <a:t>The officer claimed that another employee claimed to have seen the same executive taking boxes out of the Museum all day Saturday and Sunday of Thanksgiving weekend. </a:t>
            </a:r>
          </a:p>
          <a:p>
            <a:r>
              <a:rPr lang="en-US" sz="3400" dirty="0" smtClean="0">
                <a:latin typeface="Times New Roman" pitchFamily="18" charset="0"/>
                <a:cs typeface="Times New Roman" pitchFamily="18" charset="0"/>
              </a:rPr>
              <a:t>When interviewed, that employee denied having seen any employee taking boxes out of the Museum on Saturday or Sunday.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latin typeface="Times New Roman" pitchFamily="18" charset="0"/>
                <a:cs typeface="Times New Roman" pitchFamily="18" charset="0"/>
              </a:rPr>
              <a:t>No Evidence Supports the </a:t>
            </a:r>
            <a:r>
              <a:rPr lang="en-US" sz="3200" b="1" dirty="0" smtClean="0">
                <a:latin typeface="Times New Roman" pitchFamily="18" charset="0"/>
                <a:cs typeface="Times New Roman" pitchFamily="18" charset="0"/>
              </a:rPr>
              <a:t>Allegations</a:t>
            </a:r>
            <a:endParaRPr lang="en-US" sz="3200" dirty="0"/>
          </a:p>
        </p:txBody>
      </p:sp>
      <p:sp>
        <p:nvSpPr>
          <p:cNvPr id="3" name="Content Placeholder 2"/>
          <p:cNvSpPr>
            <a:spLocks noGrp="1"/>
          </p:cNvSpPr>
          <p:nvPr>
            <p:ph idx="1"/>
          </p:nvPr>
        </p:nvSpPr>
        <p:spPr/>
        <p:txBody>
          <a:bodyPr>
            <a:noAutofit/>
          </a:bodyPr>
          <a:lstStyle/>
          <a:p>
            <a:r>
              <a:rPr lang="en-US" sz="2600" dirty="0">
                <a:latin typeface="Times New Roman" pitchFamily="18" charset="0"/>
                <a:cs typeface="Times New Roman" pitchFamily="18" charset="0"/>
              </a:rPr>
              <a:t>That employee said he not only never witnessed that activity, but he never told anyone he had witnessed </a:t>
            </a:r>
            <a:r>
              <a:rPr lang="en-US" sz="2600" dirty="0" smtClean="0">
                <a:latin typeface="Times New Roman" pitchFamily="18" charset="0"/>
                <a:cs typeface="Times New Roman" pitchFamily="18" charset="0"/>
              </a:rPr>
              <a:t>such </a:t>
            </a:r>
            <a:r>
              <a:rPr lang="en-US" sz="2600" dirty="0">
                <a:latin typeface="Times New Roman" pitchFamily="18" charset="0"/>
                <a:cs typeface="Times New Roman" pitchFamily="18" charset="0"/>
              </a:rPr>
              <a:t>activity and does not work on Saturday. </a:t>
            </a:r>
          </a:p>
          <a:p>
            <a:r>
              <a:rPr lang="en-US" sz="2600" dirty="0" smtClean="0">
                <a:latin typeface="Times New Roman" pitchFamily="18" charset="0"/>
                <a:cs typeface="Times New Roman" pitchFamily="18" charset="0"/>
              </a:rPr>
              <a:t>That employee referred the Dowd Bennett attorneys to the video recordings and said that they would see for themselves that Ms. Goering did not take a cart loaded with boxes out of the Museum on that Sunday or Monday.</a:t>
            </a:r>
          </a:p>
          <a:p>
            <a:r>
              <a:rPr lang="en-US" sz="2600" dirty="0" smtClean="0">
                <a:latin typeface="Times New Roman" pitchFamily="18" charset="0"/>
                <a:cs typeface="Times New Roman" pitchFamily="18" charset="0"/>
              </a:rPr>
              <a:t>The video recordings confirmed that no employee removed a cart loaded with boxes from the Museum on the Sunday or Monday after Thanksgiving. </a:t>
            </a:r>
            <a:endParaRPr lang="en-US" sz="2600" dirty="0">
              <a:latin typeface="Times New Roman" pitchFamily="18" charset="0"/>
              <a:cs typeface="Times New Roman" pitchFamily="18" charset="0"/>
            </a:endParaRPr>
          </a:p>
        </p:txBody>
      </p:sp>
    </p:spTree>
    <p:extLst>
      <p:ext uri="{BB962C8B-B14F-4D97-AF65-F5344CB8AC3E}">
        <p14:creationId xmlns:p14="http://schemas.microsoft.com/office/powerpoint/2010/main" xmlns="" val="3694432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solidFill>
                  <a:srgbClr val="10263B"/>
                </a:solidFill>
                <a:latin typeface="Times New Roman" pitchFamily="18" charset="0"/>
                <a:cs typeface="Times New Roman" pitchFamily="18" charset="0"/>
              </a:rPr>
              <a:t>No Evidence Supports the Allegations</a:t>
            </a:r>
            <a:endParaRPr lang="en-US" dirty="0"/>
          </a:p>
        </p:txBody>
      </p:sp>
      <p:sp>
        <p:nvSpPr>
          <p:cNvPr id="3" name="Content Placeholder 2"/>
          <p:cNvSpPr>
            <a:spLocks noGrp="1"/>
          </p:cNvSpPr>
          <p:nvPr>
            <p:ph idx="1"/>
          </p:nvPr>
        </p:nvSpPr>
        <p:spPr/>
        <p:txBody>
          <a:bodyPr>
            <a:normAutofit/>
          </a:bodyPr>
          <a:lstStyle/>
          <a:p>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complaining officer claimed to have asked </a:t>
            </a:r>
            <a:r>
              <a:rPr lang="en-US" dirty="0" smtClean="0">
                <a:latin typeface="Times New Roman" pitchFamily="18" charset="0"/>
                <a:cs typeface="Times New Roman" pitchFamily="18" charset="0"/>
              </a:rPr>
              <a:t>another resource </a:t>
            </a:r>
            <a:r>
              <a:rPr lang="en-US" dirty="0">
                <a:latin typeface="Times New Roman" pitchFamily="18" charset="0"/>
                <a:cs typeface="Times New Roman" pitchFamily="18" charset="0"/>
              </a:rPr>
              <a:t>protection </a:t>
            </a:r>
            <a:r>
              <a:rPr lang="en-US" dirty="0" smtClean="0">
                <a:latin typeface="Times New Roman" pitchFamily="18" charset="0"/>
                <a:cs typeface="Times New Roman" pitchFamily="18" charset="0"/>
              </a:rPr>
              <a:t>officer to </a:t>
            </a:r>
            <a:r>
              <a:rPr lang="en-US" dirty="0">
                <a:latin typeface="Times New Roman" pitchFamily="18" charset="0"/>
                <a:cs typeface="Times New Roman" pitchFamily="18" charset="0"/>
              </a:rPr>
              <a:t>watch the control room while the complaining officer pursued Ms. Goering as she removed a cart loaded with boxes. </a:t>
            </a:r>
          </a:p>
          <a:p>
            <a:endParaRPr lang="en-US" dirty="0"/>
          </a:p>
        </p:txBody>
      </p:sp>
    </p:spTree>
    <p:extLst>
      <p:ext uri="{BB962C8B-B14F-4D97-AF65-F5344CB8AC3E}">
        <p14:creationId xmlns:p14="http://schemas.microsoft.com/office/powerpoint/2010/main" xmlns="" val="19819326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latin typeface="Times New Roman" pitchFamily="18" charset="0"/>
                <a:cs typeface="Times New Roman" pitchFamily="18" charset="0"/>
              </a:rPr>
              <a:t>No Evidence Supports the </a:t>
            </a:r>
            <a:r>
              <a:rPr lang="en-US" sz="3200" b="1" dirty="0" smtClean="0">
                <a:latin typeface="Times New Roman" pitchFamily="18" charset="0"/>
                <a:cs typeface="Times New Roman" pitchFamily="18" charset="0"/>
              </a:rPr>
              <a:t>Allegations</a:t>
            </a:r>
            <a:endParaRPr lang="en-US" sz="3200" dirty="0"/>
          </a:p>
        </p:txBody>
      </p:sp>
      <p:sp>
        <p:nvSpPr>
          <p:cNvPr id="3" name="Content Placeholder 2"/>
          <p:cNvSpPr>
            <a:spLocks noGrp="1"/>
          </p:cNvSpPr>
          <p:nvPr>
            <p:ph idx="1"/>
          </p:nvPr>
        </p:nvSpPr>
        <p:spPr/>
        <p:txBody>
          <a:bodyPr>
            <a:normAutofit/>
          </a:bodyPr>
          <a:lstStyle/>
          <a:p>
            <a:r>
              <a:rPr lang="en-US" dirty="0" smtClean="0">
                <a:latin typeface="Times New Roman" pitchFamily="18" charset="0"/>
                <a:cs typeface="Times New Roman" pitchFamily="18" charset="0"/>
              </a:rPr>
              <a:t>That </a:t>
            </a:r>
            <a:r>
              <a:rPr lang="en-US" dirty="0">
                <a:latin typeface="Times New Roman" pitchFamily="18" charset="0"/>
                <a:cs typeface="Times New Roman" pitchFamily="18" charset="0"/>
              </a:rPr>
              <a:t>resource protection officer, who was a former employee at the time he was interviewed, was assigned to work in the galleries.  He said that he never witnessed an executive employee coming or going with documents and that there was never a time that he was asked by the complaining officer or anyone else to watch the control room.</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19043547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latin typeface="Times New Roman" pitchFamily="18" charset="0"/>
                <a:cs typeface="Times New Roman" pitchFamily="18" charset="0"/>
              </a:rPr>
              <a:t>No Evidence Supports the </a:t>
            </a:r>
            <a:r>
              <a:rPr lang="en-US" sz="3200" b="1" dirty="0" smtClean="0">
                <a:latin typeface="Times New Roman" pitchFamily="18" charset="0"/>
                <a:cs typeface="Times New Roman" pitchFamily="18" charset="0"/>
              </a:rPr>
              <a:t>Allegations</a:t>
            </a:r>
            <a:endParaRPr lang="en-US" sz="3200" dirty="0"/>
          </a:p>
        </p:txBody>
      </p:sp>
      <p:sp>
        <p:nvSpPr>
          <p:cNvPr id="3" name="Content Placeholder 2"/>
          <p:cNvSpPr>
            <a:spLocks noGrp="1"/>
          </p:cNvSpPr>
          <p:nvPr>
            <p:ph idx="1"/>
          </p:nvPr>
        </p:nvSpPr>
        <p:spPr/>
        <p:txBody>
          <a:bodyPr>
            <a:normAutofit/>
          </a:bodyPr>
          <a:lstStyle/>
          <a:p>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complaining officer never mentioned to him that someone purportedly took something from the building and he never heard such an allegation from anyone else, either. </a:t>
            </a:r>
            <a:endParaRPr lang="en-US" dirty="0" smtClean="0">
              <a:latin typeface="Times New Roman" pitchFamily="18" charset="0"/>
              <a:cs typeface="Times New Roman" pitchFamily="18" charset="0"/>
            </a:endParaRPr>
          </a:p>
          <a:p>
            <a:pPr marL="0" indent="0">
              <a:buNone/>
            </a:pPr>
            <a:endParaRPr lang="en-US" dirty="0"/>
          </a:p>
          <a:p>
            <a:endParaRPr lang="en-US" dirty="0"/>
          </a:p>
        </p:txBody>
      </p:sp>
    </p:spTree>
    <p:extLst>
      <p:ext uri="{BB962C8B-B14F-4D97-AF65-F5344CB8AC3E}">
        <p14:creationId xmlns:p14="http://schemas.microsoft.com/office/powerpoint/2010/main" xmlns="" val="10440927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solidFill>
                  <a:srgbClr val="10263B"/>
                </a:solidFill>
                <a:latin typeface="Times New Roman" pitchFamily="18" charset="0"/>
                <a:cs typeface="Times New Roman" pitchFamily="18" charset="0"/>
              </a:rPr>
              <a:t>No Evidence Supports the Allegations</a:t>
            </a:r>
            <a:endParaRPr lang="en-US" dirty="0"/>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Employees interviewed about Ms. Goering consistently stated that Ms. Goering was a </a:t>
            </a:r>
            <a:r>
              <a:rPr lang="en-US" dirty="0" smtClean="0">
                <a:latin typeface="Times New Roman" pitchFamily="18" charset="0"/>
                <a:cs typeface="Times New Roman" pitchFamily="18" charset="0"/>
              </a:rPr>
              <a:t>“stickler” </a:t>
            </a:r>
            <a:r>
              <a:rPr lang="en-US" dirty="0">
                <a:latin typeface="Times New Roman" pitchFamily="18" charset="0"/>
                <a:cs typeface="Times New Roman" pitchFamily="18" charset="0"/>
              </a:rPr>
              <a:t>for the rules who </a:t>
            </a:r>
            <a:r>
              <a:rPr lang="en-US" dirty="0" smtClean="0">
                <a:latin typeface="Times New Roman" pitchFamily="18" charset="0"/>
                <a:cs typeface="Times New Roman" pitchFamily="18" charset="0"/>
              </a:rPr>
              <a:t>helped to </a:t>
            </a:r>
            <a:r>
              <a:rPr lang="en-US" dirty="0">
                <a:latin typeface="Times New Roman" pitchFamily="18" charset="0"/>
                <a:cs typeface="Times New Roman" pitchFamily="18" charset="0"/>
              </a:rPr>
              <a:t>create </a:t>
            </a:r>
            <a:r>
              <a:rPr lang="en-US" dirty="0" smtClean="0">
                <a:latin typeface="Times New Roman" pitchFamily="18" charset="0"/>
                <a:cs typeface="Times New Roman" pitchFamily="18" charset="0"/>
              </a:rPr>
              <a:t>Museum policies</a:t>
            </a:r>
            <a:r>
              <a:rPr lang="en-US" dirty="0">
                <a:latin typeface="Times New Roman" pitchFamily="18" charset="0"/>
                <a:cs typeface="Times New Roman" pitchFamily="18" charset="0"/>
              </a:rPr>
              <a:t>, implemented them, and followed them. </a:t>
            </a:r>
          </a:p>
        </p:txBody>
      </p:sp>
    </p:spTree>
    <p:extLst>
      <p:ext uri="{BB962C8B-B14F-4D97-AF65-F5344CB8AC3E}">
        <p14:creationId xmlns:p14="http://schemas.microsoft.com/office/powerpoint/2010/main" xmlns="" val="23373509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Allegations of Shredding</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32500" lnSpcReduction="20000"/>
          </a:bodyPr>
          <a:lstStyle/>
          <a:p>
            <a:r>
              <a:rPr lang="en-US" sz="10400" dirty="0" smtClean="0">
                <a:latin typeface="Times New Roman" pitchFamily="18" charset="0"/>
                <a:cs typeface="Times New Roman" pitchFamily="18" charset="0"/>
              </a:rPr>
              <a:t>ZMD Board Members Gloria </a:t>
            </a:r>
            <a:r>
              <a:rPr lang="en-US" sz="10400" dirty="0" err="1" smtClean="0">
                <a:latin typeface="Times New Roman" pitchFamily="18" charset="0"/>
                <a:cs typeface="Times New Roman" pitchFamily="18" charset="0"/>
              </a:rPr>
              <a:t>Wessels</a:t>
            </a:r>
            <a:r>
              <a:rPr lang="en-US" sz="10400" dirty="0" smtClean="0">
                <a:latin typeface="Times New Roman" pitchFamily="18" charset="0"/>
                <a:cs typeface="Times New Roman" pitchFamily="18" charset="0"/>
              </a:rPr>
              <a:t> and Charles Valier reported receiving allegations that Ms. Goering was shredding documents.</a:t>
            </a:r>
          </a:p>
          <a:p>
            <a:r>
              <a:rPr lang="en-US" sz="10400" dirty="0">
                <a:latin typeface="Times New Roman" pitchFamily="18" charset="0"/>
                <a:cs typeface="Times New Roman" pitchFamily="18" charset="0"/>
              </a:rPr>
              <a:t>O</a:t>
            </a:r>
            <a:r>
              <a:rPr lang="en-US" sz="10400" dirty="0" smtClean="0">
                <a:latin typeface="Times New Roman" pitchFamily="18" charset="0"/>
                <a:cs typeface="Times New Roman" pitchFamily="18" charset="0"/>
              </a:rPr>
              <a:t>ne allegation reported that such shredding took place “right now and last week” and on a Friday.  </a:t>
            </a:r>
            <a:r>
              <a:rPr lang="en-US" sz="10400" dirty="0" err="1" smtClean="0">
                <a:latin typeface="Times New Roman" pitchFamily="18" charset="0"/>
                <a:cs typeface="Times New Roman" pitchFamily="18" charset="0"/>
              </a:rPr>
              <a:t>Wessels</a:t>
            </a:r>
            <a:r>
              <a:rPr lang="en-US" sz="10400" dirty="0" smtClean="0">
                <a:latin typeface="Times New Roman" pitchFamily="18" charset="0"/>
                <a:cs typeface="Times New Roman" pitchFamily="18" charset="0"/>
              </a:rPr>
              <a:t> and Valier declined to provide the identity of the individual(s) who made those allegations.</a:t>
            </a:r>
          </a:p>
          <a:p>
            <a:endParaRPr lang="en-US" dirty="0" smtClean="0">
              <a:latin typeface="Times New Roman" pitchFamily="18" charset="0"/>
              <a:cs typeface="Times New Roman" pitchFamily="18" charset="0"/>
            </a:endParaRPr>
          </a:p>
          <a:p>
            <a:pPr marL="0" indent="0">
              <a:buNone/>
            </a:pPr>
            <a:endParaRPr lang="en-US"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1428604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latin typeface="Times New Roman" pitchFamily="18" charset="0"/>
                <a:cs typeface="Times New Roman" pitchFamily="18" charset="0"/>
              </a:rPr>
              <a:t>Allegations of Shredding </a:t>
            </a:r>
            <a:r>
              <a:rPr lang="en-US" sz="2400" dirty="0" smtClean="0">
                <a:latin typeface="Times New Roman" pitchFamily="18" charset="0"/>
                <a:cs typeface="Times New Roman" pitchFamily="18" charset="0"/>
              </a:rPr>
              <a:t>(cont’d)</a:t>
            </a:r>
            <a:endParaRPr lang="en-US" sz="2400" dirty="0"/>
          </a:p>
        </p:txBody>
      </p:sp>
      <p:sp>
        <p:nvSpPr>
          <p:cNvPr id="3" name="Content Placeholder 2"/>
          <p:cNvSpPr>
            <a:spLocks noGrp="1"/>
          </p:cNvSpPr>
          <p:nvPr>
            <p:ph idx="1"/>
          </p:nvPr>
        </p:nvSpPr>
        <p:spPr/>
        <p:txBody>
          <a:bodyPr>
            <a:noAutofit/>
          </a:bodyPr>
          <a:lstStyle/>
          <a:p>
            <a:r>
              <a:rPr lang="en-US" dirty="0">
                <a:latin typeface="Times New Roman" pitchFamily="18" charset="0"/>
                <a:cs typeface="Times New Roman" pitchFamily="18" charset="0"/>
              </a:rPr>
              <a:t>Ms. Goering and her former assistant (who had retired from the Museum before the investigation commenced) confirmed that they were present in the Museum on a Sunday in early November and were cleaning out old color brochures from the Lewis &amp; Clark exhibit and shredded those materials using the large shredder in the accounting area of the Museum.</a:t>
            </a:r>
          </a:p>
        </p:txBody>
      </p:sp>
    </p:spTree>
    <p:extLst>
      <p:ext uri="{BB962C8B-B14F-4D97-AF65-F5344CB8AC3E}">
        <p14:creationId xmlns:p14="http://schemas.microsoft.com/office/powerpoint/2010/main" xmlns="" val="36857652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latin typeface="Times New Roman" pitchFamily="18" charset="0"/>
                <a:cs typeface="Times New Roman" pitchFamily="18" charset="0"/>
              </a:rPr>
              <a:t>Allegations of Shredding </a:t>
            </a:r>
            <a:r>
              <a:rPr lang="en-US" sz="2200" dirty="0" smtClean="0">
                <a:latin typeface="Times New Roman" pitchFamily="18" charset="0"/>
                <a:cs typeface="Times New Roman" pitchFamily="18" charset="0"/>
              </a:rPr>
              <a:t>(cont’d</a:t>
            </a:r>
            <a:r>
              <a:rPr lang="en-US" sz="2200" dirty="0">
                <a:latin typeface="Times New Roman" pitchFamily="18" charset="0"/>
                <a:cs typeface="Times New Roman" pitchFamily="18" charset="0"/>
              </a:rPr>
              <a:t>)</a:t>
            </a:r>
            <a:endParaRPr lang="en-US" sz="2200" dirty="0"/>
          </a:p>
        </p:txBody>
      </p:sp>
      <p:sp>
        <p:nvSpPr>
          <p:cNvPr id="3" name="Content Placeholder 2"/>
          <p:cNvSpPr>
            <a:spLocks noGrp="1"/>
          </p:cNvSpPr>
          <p:nvPr>
            <p:ph idx="1"/>
          </p:nvPr>
        </p:nvSpPr>
        <p:spPr/>
        <p:txBody>
          <a:bodyPr>
            <a:normAutofit fontScale="92500" lnSpcReduction="10000"/>
          </a:bodyPr>
          <a:lstStyle/>
          <a:p>
            <a:r>
              <a:rPr lang="en-US" dirty="0">
                <a:latin typeface="Times New Roman" pitchFamily="18" charset="0"/>
                <a:cs typeface="Times New Roman" pitchFamily="18" charset="0"/>
              </a:rPr>
              <a:t>Access card records confirm Ms. Goering </a:t>
            </a:r>
            <a:r>
              <a:rPr lang="en-US" dirty="0" smtClean="0">
                <a:latin typeface="Times New Roman" pitchFamily="18" charset="0"/>
                <a:cs typeface="Times New Roman" pitchFamily="18" charset="0"/>
              </a:rPr>
              <a:t>was present </a:t>
            </a:r>
            <a:r>
              <a:rPr lang="en-US" dirty="0">
                <a:latin typeface="Times New Roman" pitchFamily="18" charset="0"/>
                <a:cs typeface="Times New Roman" pitchFamily="18" charset="0"/>
              </a:rPr>
              <a:t>in </a:t>
            </a:r>
            <a:r>
              <a:rPr lang="en-US" dirty="0" smtClean="0">
                <a:latin typeface="Times New Roman" pitchFamily="18" charset="0"/>
                <a:cs typeface="Times New Roman" pitchFamily="18" charset="0"/>
              </a:rPr>
              <a:t>the accounting </a:t>
            </a:r>
            <a:r>
              <a:rPr lang="en-US" dirty="0">
                <a:latin typeface="Times New Roman" pitchFamily="18" charset="0"/>
                <a:cs typeface="Times New Roman" pitchFamily="18" charset="0"/>
              </a:rPr>
              <a:t>area </a:t>
            </a:r>
            <a:r>
              <a:rPr lang="en-US" dirty="0" smtClean="0">
                <a:latin typeface="Times New Roman" pitchFamily="18" charset="0"/>
                <a:cs typeface="Times New Roman" pitchFamily="18" charset="0"/>
              </a:rPr>
              <a:t>during the early afternoon of </a:t>
            </a:r>
            <a:r>
              <a:rPr lang="en-US" dirty="0">
                <a:latin typeface="Times New Roman" pitchFamily="18" charset="0"/>
                <a:cs typeface="Times New Roman" pitchFamily="18" charset="0"/>
              </a:rPr>
              <a:t>Sunday, November 4</a:t>
            </a:r>
            <a:r>
              <a:rPr lang="en-US" dirty="0" smtClean="0">
                <a:latin typeface="Times New Roman" pitchFamily="18" charset="0"/>
                <a:cs typeface="Times New Roman" pitchFamily="18" charset="0"/>
              </a:rPr>
              <a:t>, 2012 and that her former assistant was present on that day as well.</a:t>
            </a:r>
          </a:p>
          <a:p>
            <a:pPr marL="0" indent="0">
              <a:buNone/>
            </a:pPr>
            <a:endParaRPr lang="en-US" sz="1300" dirty="0">
              <a:latin typeface="Times New Roman" pitchFamily="18" charset="0"/>
              <a:cs typeface="Times New Roman" pitchFamily="18" charset="0"/>
            </a:endParaRPr>
          </a:p>
          <a:p>
            <a:r>
              <a:rPr lang="en-US" dirty="0" smtClean="0">
                <a:latin typeface="Times New Roman" pitchFamily="18" charset="0"/>
                <a:cs typeface="Times New Roman" pitchFamily="18" charset="0"/>
              </a:rPr>
              <a:t>One resource </a:t>
            </a:r>
            <a:r>
              <a:rPr lang="en-US" dirty="0">
                <a:latin typeface="Times New Roman" pitchFamily="18" charset="0"/>
                <a:cs typeface="Times New Roman" pitchFamily="18" charset="0"/>
              </a:rPr>
              <a:t>protection </a:t>
            </a:r>
            <a:r>
              <a:rPr lang="en-US" dirty="0" smtClean="0">
                <a:latin typeface="Times New Roman" pitchFamily="18" charset="0"/>
                <a:cs typeface="Times New Roman" pitchFamily="18" charset="0"/>
              </a:rPr>
              <a:t>officer who </a:t>
            </a:r>
            <a:r>
              <a:rPr lang="en-US" dirty="0">
                <a:latin typeface="Times New Roman" pitchFamily="18" charset="0"/>
                <a:cs typeface="Times New Roman" pitchFamily="18" charset="0"/>
              </a:rPr>
              <a:t>witnessed Ms. </a:t>
            </a:r>
            <a:r>
              <a:rPr lang="en-US" dirty="0" smtClean="0">
                <a:latin typeface="Times New Roman" pitchFamily="18" charset="0"/>
                <a:cs typeface="Times New Roman" pitchFamily="18" charset="0"/>
              </a:rPr>
              <a:t>Goering’s former </a:t>
            </a:r>
            <a:r>
              <a:rPr lang="en-US" dirty="0">
                <a:latin typeface="Times New Roman" pitchFamily="18" charset="0"/>
                <a:cs typeface="Times New Roman" pitchFamily="18" charset="0"/>
              </a:rPr>
              <a:t>assistant in </a:t>
            </a:r>
            <a:r>
              <a:rPr lang="en-US" dirty="0" smtClean="0">
                <a:latin typeface="Times New Roman" pitchFamily="18" charset="0"/>
                <a:cs typeface="Times New Roman" pitchFamily="18" charset="0"/>
              </a:rPr>
              <a:t>the accounting </a:t>
            </a:r>
            <a:r>
              <a:rPr lang="en-US" dirty="0">
                <a:latin typeface="Times New Roman" pitchFamily="18" charset="0"/>
                <a:cs typeface="Times New Roman" pitchFamily="18" charset="0"/>
              </a:rPr>
              <a:t>area </a:t>
            </a:r>
            <a:r>
              <a:rPr lang="en-US" dirty="0" smtClean="0">
                <a:latin typeface="Times New Roman" pitchFamily="18" charset="0"/>
                <a:cs typeface="Times New Roman" pitchFamily="18" charset="0"/>
              </a:rPr>
              <a:t>that day stated that he </a:t>
            </a:r>
            <a:r>
              <a:rPr lang="en-US" dirty="0">
                <a:latin typeface="Times New Roman" pitchFamily="18" charset="0"/>
                <a:cs typeface="Times New Roman" pitchFamily="18" charset="0"/>
              </a:rPr>
              <a:t>only observed color glossy brochures in the box of documents </a:t>
            </a:r>
            <a:r>
              <a:rPr lang="en-US" dirty="0" smtClean="0">
                <a:latin typeface="Times New Roman" pitchFamily="18" charset="0"/>
                <a:cs typeface="Times New Roman" pitchFamily="18" charset="0"/>
              </a:rPr>
              <a:t>that was next to Ms</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Goering’s former assistant.</a:t>
            </a:r>
            <a:endParaRPr lang="en-US" dirty="0"/>
          </a:p>
        </p:txBody>
      </p:sp>
    </p:spTree>
    <p:extLst>
      <p:ext uri="{BB962C8B-B14F-4D97-AF65-F5344CB8AC3E}">
        <p14:creationId xmlns:p14="http://schemas.microsoft.com/office/powerpoint/2010/main" xmlns="" val="1282982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lumMod val="85000"/>
                  </a:schemeClr>
                </a:solidFill>
                <a:latin typeface="Times New Roman" pitchFamily="18" charset="0"/>
                <a:cs typeface="Times New Roman" pitchFamily="18" charset="0"/>
              </a:rPr>
              <a:t>Background </a:t>
            </a:r>
            <a:endParaRPr lang="en-US" b="1" dirty="0">
              <a:solidFill>
                <a:schemeClr val="tx1">
                  <a:lumMod val="85000"/>
                </a:schemeClr>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r>
              <a:rPr lang="en-US" dirty="0" smtClean="0">
                <a:latin typeface="Times New Roman" pitchFamily="18" charset="0"/>
                <a:cs typeface="Times New Roman" pitchFamily="18" charset="0"/>
              </a:rPr>
              <a:t>An anonymous letter was sent to Charles Valier, member of the Zoo-Museum District Board, claiming that documents related to Dr. Archibald’s accrued vacation time were being shredded. </a:t>
            </a:r>
          </a:p>
          <a:p>
            <a:r>
              <a:rPr lang="en-US" dirty="0" smtClean="0">
                <a:latin typeface="Times New Roman" pitchFamily="18" charset="0"/>
                <a:cs typeface="Times New Roman" pitchFamily="18" charset="0"/>
              </a:rPr>
              <a:t>Gloria </a:t>
            </a:r>
            <a:r>
              <a:rPr lang="en-US" dirty="0" err="1" smtClean="0">
                <a:latin typeface="Times New Roman" pitchFamily="18" charset="0"/>
                <a:cs typeface="Times New Roman" pitchFamily="18" charset="0"/>
              </a:rPr>
              <a:t>Wessels</a:t>
            </a:r>
            <a:r>
              <a:rPr lang="en-US" dirty="0" smtClean="0">
                <a:latin typeface="Times New Roman" pitchFamily="18" charset="0"/>
                <a:cs typeface="Times New Roman" pitchFamily="18" charset="0"/>
              </a:rPr>
              <a:t>, the chair of the Zoo-Museum </a:t>
            </a:r>
            <a:r>
              <a:rPr lang="en-US" dirty="0">
                <a:latin typeface="Times New Roman" pitchFamily="18" charset="0"/>
                <a:cs typeface="Times New Roman" pitchFamily="18" charset="0"/>
              </a:rPr>
              <a:t>D</a:t>
            </a:r>
            <a:r>
              <a:rPr lang="en-US" dirty="0" smtClean="0">
                <a:latin typeface="Times New Roman" pitchFamily="18" charset="0"/>
                <a:cs typeface="Times New Roman" pitchFamily="18" charset="0"/>
              </a:rPr>
              <a:t>istrict Audit </a:t>
            </a:r>
            <a:r>
              <a:rPr lang="en-US" dirty="0">
                <a:latin typeface="Times New Roman" pitchFamily="18" charset="0"/>
                <a:cs typeface="Times New Roman" pitchFamily="18" charset="0"/>
              </a:rPr>
              <a:t>C</a:t>
            </a:r>
            <a:r>
              <a:rPr lang="en-US" dirty="0" smtClean="0">
                <a:latin typeface="Times New Roman" pitchFamily="18" charset="0"/>
                <a:cs typeface="Times New Roman" pitchFamily="18" charset="0"/>
              </a:rPr>
              <a:t>ommittee reported that informants from the Museum claimed that another employee had seen documents being shredded.  </a:t>
            </a:r>
          </a:p>
          <a:p>
            <a:r>
              <a:rPr lang="en-US" dirty="0" smtClean="0">
                <a:latin typeface="Times New Roman" pitchFamily="18" charset="0"/>
                <a:cs typeface="Times New Roman" pitchFamily="18" charset="0"/>
              </a:rPr>
              <a:t>The informant(s) also claimed that Karen Goering (the Museum’s Managing Director of Operations) left the Museum with boxes of papers without a package permit and that the security policy was revised to allow high ranking executives to depart the Museum without inspection.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latin typeface="Times New Roman" pitchFamily="18" charset="0"/>
                <a:cs typeface="Times New Roman" pitchFamily="18" charset="0"/>
              </a:rPr>
              <a:t>Allegations of Shredding </a:t>
            </a:r>
            <a:r>
              <a:rPr lang="en-US" sz="2200" dirty="0">
                <a:latin typeface="Times New Roman" pitchFamily="18" charset="0"/>
                <a:cs typeface="Times New Roman" pitchFamily="18" charset="0"/>
              </a:rPr>
              <a:t>(cont’d)</a:t>
            </a:r>
            <a:endParaRPr lang="en-US" sz="2200" dirty="0"/>
          </a:p>
        </p:txBody>
      </p:sp>
      <p:sp>
        <p:nvSpPr>
          <p:cNvPr id="3" name="Content Placeholder 2"/>
          <p:cNvSpPr>
            <a:spLocks noGrp="1"/>
          </p:cNvSpPr>
          <p:nvPr>
            <p:ph idx="1"/>
          </p:nvPr>
        </p:nvSpPr>
        <p:spPr/>
        <p:txBody>
          <a:bodyPr>
            <a:noAutofit/>
          </a:bodyPr>
          <a:lstStyle/>
          <a:p>
            <a:r>
              <a:rPr lang="en-US" sz="3600" dirty="0">
                <a:latin typeface="Times New Roman" pitchFamily="18" charset="0"/>
                <a:cs typeface="Times New Roman" pitchFamily="18" charset="0"/>
              </a:rPr>
              <a:t>A member of the housekeeping staff reported receiving a radio call from security to remove a bag of shredded matter from the accounting area, where upon arrival, the housekeeper observed Ms. Goering and her </a:t>
            </a:r>
            <a:r>
              <a:rPr lang="en-US" sz="3600" dirty="0" smtClean="0">
                <a:latin typeface="Times New Roman" pitchFamily="18" charset="0"/>
                <a:cs typeface="Times New Roman" pitchFamily="18" charset="0"/>
              </a:rPr>
              <a:t>former assistant </a:t>
            </a:r>
            <a:r>
              <a:rPr lang="en-US" sz="3600" dirty="0">
                <a:latin typeface="Times New Roman" pitchFamily="18" charset="0"/>
                <a:cs typeface="Times New Roman" pitchFamily="18" charset="0"/>
              </a:rPr>
              <a:t>to be present</a:t>
            </a:r>
            <a:r>
              <a:rPr lang="en-US" sz="3600" dirty="0" smtClean="0">
                <a:latin typeface="Times New Roman" pitchFamily="18" charset="0"/>
                <a:cs typeface="Times New Roman" pitchFamily="18" charset="0"/>
              </a:rPr>
              <a:t>.</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36941420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latin typeface="Times New Roman" pitchFamily="18" charset="0"/>
                <a:cs typeface="Times New Roman" pitchFamily="18" charset="0"/>
              </a:rPr>
              <a:t>Allegations by Certain ZMD Members</a:t>
            </a:r>
            <a:endParaRPr lang="en-US" sz="2200" dirty="0"/>
          </a:p>
        </p:txBody>
      </p:sp>
      <p:sp>
        <p:nvSpPr>
          <p:cNvPr id="3" name="Content Placeholder 2"/>
          <p:cNvSpPr>
            <a:spLocks noGrp="1"/>
          </p:cNvSpPr>
          <p:nvPr>
            <p:ph idx="1"/>
          </p:nvPr>
        </p:nvSpPr>
        <p:spPr/>
        <p:txBody>
          <a:bodyPr>
            <a:normAutofit/>
          </a:bodyPr>
          <a:lstStyle/>
          <a:p>
            <a:r>
              <a:rPr lang="en-US" dirty="0" smtClean="0">
                <a:latin typeface="Times New Roman" pitchFamily="18" charset="0"/>
                <a:cs typeface="Times New Roman" pitchFamily="18" charset="0"/>
              </a:rPr>
              <a:t>In their January 11, 2013 open letter to employees of the Museum, Ms. </a:t>
            </a:r>
            <a:r>
              <a:rPr lang="en-US" dirty="0" err="1" smtClean="0">
                <a:latin typeface="Times New Roman" pitchFamily="18" charset="0"/>
                <a:cs typeface="Times New Roman" pitchFamily="18" charset="0"/>
              </a:rPr>
              <a:t>Wessels</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and </a:t>
            </a:r>
            <a:r>
              <a:rPr lang="en-US" dirty="0" smtClean="0">
                <a:latin typeface="Times New Roman" pitchFamily="18" charset="0"/>
                <a:cs typeface="Times New Roman" pitchFamily="18" charset="0"/>
              </a:rPr>
              <a:t>Mr. Valier stated </a:t>
            </a:r>
            <a:r>
              <a:rPr lang="en-US" dirty="0">
                <a:latin typeface="Times New Roman" pitchFamily="18" charset="0"/>
                <a:cs typeface="Times New Roman" pitchFamily="18" charset="0"/>
              </a:rPr>
              <a:t>that “the principal facts are that all records that would document Mr. [</a:t>
            </a:r>
            <a:r>
              <a:rPr lang="en-US" i="1" dirty="0">
                <a:latin typeface="Times New Roman" pitchFamily="18" charset="0"/>
                <a:cs typeface="Times New Roman" pitchFamily="18" charset="0"/>
              </a:rPr>
              <a:t>sic</a:t>
            </a:r>
            <a:r>
              <a:rPr lang="en-US" dirty="0">
                <a:latin typeface="Times New Roman" pitchFamily="18" charset="0"/>
                <a:cs typeface="Times New Roman" pitchFamily="18" charset="0"/>
              </a:rPr>
              <a:t>] Archibald’s unused vacation time have been destroyed</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12574164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Allegations </a:t>
            </a:r>
            <a:r>
              <a:rPr lang="en-US" sz="3200" b="1" dirty="0">
                <a:latin typeface="Times New Roman" pitchFamily="18" charset="0"/>
                <a:cs typeface="Times New Roman" pitchFamily="18" charset="0"/>
              </a:rPr>
              <a:t>by Certain ZMD </a:t>
            </a:r>
            <a:r>
              <a:rPr lang="en-US" sz="3200" b="1" dirty="0" smtClean="0">
                <a:latin typeface="Times New Roman" pitchFamily="18" charset="0"/>
                <a:cs typeface="Times New Roman" pitchFamily="18" charset="0"/>
              </a:rPr>
              <a:t>Members </a:t>
            </a:r>
            <a:r>
              <a:rPr lang="en-US" sz="2200" dirty="0" smtClean="0">
                <a:latin typeface="Times New Roman" pitchFamily="18" charset="0"/>
                <a:cs typeface="Times New Roman" pitchFamily="18" charset="0"/>
              </a:rPr>
              <a:t>(cont’d)</a:t>
            </a:r>
            <a:endParaRPr lang="en-US" sz="2200" dirty="0"/>
          </a:p>
        </p:txBody>
      </p:sp>
      <p:sp>
        <p:nvSpPr>
          <p:cNvPr id="3" name="Content Placeholder 2"/>
          <p:cNvSpPr>
            <a:spLocks noGrp="1"/>
          </p:cNvSpPr>
          <p:nvPr>
            <p:ph idx="1"/>
          </p:nvPr>
        </p:nvSpPr>
        <p:spPr/>
        <p:txBody>
          <a:bodyPr>
            <a:normAutofit/>
          </a:bodyPr>
          <a:lstStyle/>
          <a:p>
            <a:r>
              <a:rPr lang="en-US" dirty="0">
                <a:latin typeface="Times New Roman" pitchFamily="18" charset="0"/>
                <a:cs typeface="Times New Roman" pitchFamily="18" charset="0"/>
              </a:rPr>
              <a:t>The only information that was confirmed to be unavailable was that found in the Museum’s previous calendar and group scheduling software application, which was shutdown in early 2011.  The computer server that hosted that software was scrapped as part of the </a:t>
            </a:r>
            <a:r>
              <a:rPr lang="en-US" dirty="0" smtClean="0">
                <a:latin typeface="Times New Roman" pitchFamily="18" charset="0"/>
                <a:cs typeface="Times New Roman" pitchFamily="18" charset="0"/>
              </a:rPr>
              <a:t>institution’s </a:t>
            </a:r>
            <a:r>
              <a:rPr lang="en-US" dirty="0">
                <a:latin typeface="Times New Roman" pitchFamily="18" charset="0"/>
                <a:cs typeface="Times New Roman" pitchFamily="18" charset="0"/>
              </a:rPr>
              <a:t>on-going recycling process in 2011.</a:t>
            </a:r>
          </a:p>
          <a:p>
            <a:pPr marL="0" indent="0">
              <a:buNone/>
            </a:pPr>
            <a:endParaRPr lang="en-US" dirty="0"/>
          </a:p>
        </p:txBody>
      </p:sp>
    </p:spTree>
    <p:extLst>
      <p:ext uri="{BB962C8B-B14F-4D97-AF65-F5344CB8AC3E}">
        <p14:creationId xmlns:p14="http://schemas.microsoft.com/office/powerpoint/2010/main" xmlns="" val="30892849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solidFill>
                  <a:srgbClr val="10263B"/>
                </a:solidFill>
                <a:latin typeface="Times New Roman" pitchFamily="18" charset="0"/>
                <a:cs typeface="Times New Roman" pitchFamily="18" charset="0"/>
              </a:rPr>
              <a:t>Allegations by Certain ZMD Members </a:t>
            </a:r>
            <a:r>
              <a:rPr lang="en-US" sz="2200" dirty="0">
                <a:solidFill>
                  <a:srgbClr val="10263B"/>
                </a:solidFill>
                <a:latin typeface="Times New Roman" pitchFamily="18" charset="0"/>
                <a:cs typeface="Times New Roman" pitchFamily="18" charset="0"/>
              </a:rPr>
              <a:t>(cont’d)</a:t>
            </a:r>
            <a:endParaRPr lang="en-US" dirty="0"/>
          </a:p>
        </p:txBody>
      </p:sp>
      <p:sp>
        <p:nvSpPr>
          <p:cNvPr id="3" name="Content Placeholder 2"/>
          <p:cNvSpPr>
            <a:spLocks noGrp="1"/>
          </p:cNvSpPr>
          <p:nvPr>
            <p:ph idx="1"/>
          </p:nvPr>
        </p:nvSpPr>
        <p:spPr/>
        <p:txBody>
          <a:bodyPr>
            <a:normAutofit fontScale="92500" lnSpcReduction="10000"/>
          </a:bodyPr>
          <a:lstStyle/>
          <a:p>
            <a:r>
              <a:rPr lang="en-US" dirty="0">
                <a:latin typeface="Times New Roman" pitchFamily="18" charset="0"/>
                <a:cs typeface="Times New Roman" pitchFamily="18" charset="0"/>
              </a:rPr>
              <a:t>The transition to new scheduling software and hardware from which to run the same was undertaken in the ordinary course of business, long before any allegations relating to the computation of the president’s leave balance were directed at the Missouri History Museum.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No </a:t>
            </a:r>
            <a:r>
              <a:rPr lang="en-US" dirty="0">
                <a:latin typeface="Times New Roman" pitchFamily="18" charset="0"/>
                <a:cs typeface="Times New Roman" pitchFamily="18" charset="0"/>
              </a:rPr>
              <a:t>evidence supported </a:t>
            </a:r>
            <a:r>
              <a:rPr lang="en-US" dirty="0" smtClean="0">
                <a:latin typeface="Times New Roman" pitchFamily="18" charset="0"/>
                <a:cs typeface="Times New Roman" pitchFamily="18" charset="0"/>
              </a:rPr>
              <a:t>Ms. </a:t>
            </a:r>
            <a:r>
              <a:rPr lang="en-US" dirty="0" err="1" smtClean="0">
                <a:latin typeface="Times New Roman" pitchFamily="18" charset="0"/>
                <a:cs typeface="Times New Roman" pitchFamily="18" charset="0"/>
              </a:rPr>
              <a:t>Wessels</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and Mr. Valier’s allegation that “all records that </a:t>
            </a:r>
            <a:r>
              <a:rPr lang="en-US" dirty="0">
                <a:latin typeface="Times New Roman" pitchFamily="18" charset="0"/>
                <a:cs typeface="Times New Roman" pitchFamily="18" charset="0"/>
              </a:rPr>
              <a:t>would document Mr. [</a:t>
            </a:r>
            <a:r>
              <a:rPr lang="en-US" i="1" dirty="0">
                <a:latin typeface="Times New Roman" pitchFamily="18" charset="0"/>
                <a:cs typeface="Times New Roman" pitchFamily="18" charset="0"/>
              </a:rPr>
              <a:t>sic</a:t>
            </a:r>
            <a:r>
              <a:rPr lang="en-US" dirty="0">
                <a:latin typeface="Times New Roman" pitchFamily="18" charset="0"/>
                <a:cs typeface="Times New Roman" pitchFamily="18" charset="0"/>
              </a:rPr>
              <a:t>] Archibald’s unused vacation time have been destroyed</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2581412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solidFill>
                  <a:srgbClr val="10263B"/>
                </a:solidFill>
                <a:latin typeface="Times New Roman" pitchFamily="18" charset="0"/>
                <a:cs typeface="Times New Roman" pitchFamily="18" charset="0"/>
              </a:rPr>
              <a:t>Allegations by Certain ZMD Members </a:t>
            </a:r>
            <a:r>
              <a:rPr lang="en-US" sz="2200" dirty="0">
                <a:solidFill>
                  <a:srgbClr val="10263B"/>
                </a:solidFill>
                <a:latin typeface="Times New Roman" pitchFamily="18" charset="0"/>
                <a:cs typeface="Times New Roman" pitchFamily="18" charset="0"/>
              </a:rPr>
              <a:t>(cont’d)</a:t>
            </a:r>
            <a:endParaRPr lang="en-US" dirty="0"/>
          </a:p>
        </p:txBody>
      </p:sp>
      <p:sp>
        <p:nvSpPr>
          <p:cNvPr id="3" name="Content Placeholder 2"/>
          <p:cNvSpPr>
            <a:spLocks noGrp="1"/>
          </p:cNvSpPr>
          <p:nvPr>
            <p:ph idx="1"/>
          </p:nvPr>
        </p:nvSpPr>
        <p:spPr/>
        <p:txBody>
          <a:bodyPr>
            <a:normAutofit fontScale="77500" lnSpcReduction="20000"/>
          </a:bodyPr>
          <a:lstStyle/>
          <a:p>
            <a:r>
              <a:rPr lang="en-US" sz="3400" dirty="0" smtClean="0">
                <a:latin typeface="Times New Roman" pitchFamily="18" charset="0"/>
                <a:cs typeface="Times New Roman" pitchFamily="18" charset="0"/>
              </a:rPr>
              <a:t>ZMD Board Member Ms. </a:t>
            </a:r>
            <a:r>
              <a:rPr lang="en-US" sz="3400" dirty="0" err="1" smtClean="0">
                <a:latin typeface="Times New Roman" pitchFamily="18" charset="0"/>
                <a:cs typeface="Times New Roman" pitchFamily="18" charset="0"/>
              </a:rPr>
              <a:t>Wessels</a:t>
            </a:r>
            <a:r>
              <a:rPr lang="en-US" sz="3400" dirty="0" smtClean="0">
                <a:latin typeface="Times New Roman" pitchFamily="18" charset="0"/>
                <a:cs typeface="Times New Roman" pitchFamily="18" charset="0"/>
              </a:rPr>
              <a:t> communicated claims she said she received from Museum employee(s) that Museum </a:t>
            </a:r>
            <a:r>
              <a:rPr lang="en-US" sz="3400" dirty="0">
                <a:latin typeface="Times New Roman" pitchFamily="18" charset="0"/>
                <a:cs typeface="Times New Roman" pitchFamily="18" charset="0"/>
              </a:rPr>
              <a:t>policy was subsequently changed to exempt Dr. Archibald and Ms. Goering from the requirement that packages being removed from the Museum </a:t>
            </a:r>
            <a:r>
              <a:rPr lang="en-US" sz="3400" dirty="0" smtClean="0">
                <a:latin typeface="Times New Roman" pitchFamily="18" charset="0"/>
                <a:cs typeface="Times New Roman" pitchFamily="18" charset="0"/>
              </a:rPr>
              <a:t>are subject to inspection.</a:t>
            </a:r>
          </a:p>
          <a:p>
            <a:pPr marL="0" indent="0">
              <a:buNone/>
            </a:pPr>
            <a:endParaRPr lang="en-US" sz="3400" dirty="0" smtClean="0">
              <a:latin typeface="Times New Roman" pitchFamily="18" charset="0"/>
              <a:cs typeface="Times New Roman" pitchFamily="18" charset="0"/>
            </a:endParaRPr>
          </a:p>
          <a:p>
            <a:r>
              <a:rPr lang="en-US" sz="3400" dirty="0">
                <a:latin typeface="Times New Roman" pitchFamily="18" charset="0"/>
                <a:cs typeface="Times New Roman" pitchFamily="18" charset="0"/>
              </a:rPr>
              <a:t>Supervisory resource protection personnel informed Dowd Bennett that no changes were made to the policy that packages being taken out of the Museum be inspected and that without exception, any items removed from Museum property </a:t>
            </a:r>
            <a:r>
              <a:rPr lang="en-US" sz="3400" dirty="0" smtClean="0">
                <a:latin typeface="Times New Roman" pitchFamily="18" charset="0"/>
                <a:cs typeface="Times New Roman" pitchFamily="18" charset="0"/>
              </a:rPr>
              <a:t>by any employee remain subject </a:t>
            </a:r>
            <a:r>
              <a:rPr lang="en-US" sz="3400" dirty="0">
                <a:latin typeface="Times New Roman" pitchFamily="18" charset="0"/>
                <a:cs typeface="Times New Roman" pitchFamily="18" charset="0"/>
              </a:rPr>
              <a:t>to inspection</a:t>
            </a:r>
            <a:r>
              <a:rPr lang="en-US" sz="3400" dirty="0" smtClean="0">
                <a:latin typeface="Times New Roman" pitchFamily="18" charset="0"/>
                <a:cs typeface="Times New Roman" pitchFamily="18" charset="0"/>
              </a:rPr>
              <a:t>.</a:t>
            </a:r>
            <a:endParaRPr lang="en-US" sz="34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25873684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lumMod val="85000"/>
                  </a:schemeClr>
                </a:solidFill>
                <a:latin typeface="Times New Roman" pitchFamily="18" charset="0"/>
                <a:cs typeface="Times New Roman" pitchFamily="18" charset="0"/>
              </a:rPr>
              <a:t>Findings</a:t>
            </a:r>
            <a:endParaRPr lang="en-US" b="1" dirty="0">
              <a:solidFill>
                <a:schemeClr val="tx1">
                  <a:lumMod val="85000"/>
                </a:schemeClr>
              </a:solidFill>
              <a:latin typeface="Times New Roman" pitchFamily="18" charset="0"/>
              <a:cs typeface="Times New Roman" pitchFamily="18" charset="0"/>
            </a:endParaRPr>
          </a:p>
        </p:txBody>
      </p:sp>
      <p:sp>
        <p:nvSpPr>
          <p:cNvPr id="3" name="Content Placeholder 2"/>
          <p:cNvSpPr>
            <a:spLocks noGrp="1"/>
          </p:cNvSpPr>
          <p:nvPr>
            <p:ph idx="1"/>
          </p:nvPr>
        </p:nvSpPr>
        <p:spPr/>
        <p:txBody>
          <a:bodyPr wrap="square">
            <a:normAutofit/>
          </a:bodyPr>
          <a:lstStyle/>
          <a:p>
            <a:pPr marL="919163" indent="-457200"/>
            <a:r>
              <a:rPr lang="en-US" dirty="0" smtClean="0">
                <a:latin typeface="Times New Roman" pitchFamily="18" charset="0"/>
                <a:cs typeface="Times New Roman" pitchFamily="18" charset="0"/>
              </a:rPr>
              <a:t>No person made any allegation against Dr. Robert Archibald, the President of the Missouri History Museum.  </a:t>
            </a:r>
            <a:endParaRPr lang="en-US" dirty="0">
              <a:latin typeface="Times New Roman" pitchFamily="18" charset="0"/>
              <a:cs typeface="Times New Roman" pitchFamily="18" charset="0"/>
            </a:endParaRPr>
          </a:p>
          <a:p>
            <a:pPr marL="919163" indent="-457200"/>
            <a:r>
              <a:rPr lang="en-US" dirty="0" smtClean="0">
                <a:latin typeface="Times New Roman" pitchFamily="18" charset="0"/>
                <a:cs typeface="Times New Roman" pitchFamily="18" charset="0"/>
              </a:rPr>
              <a:t>No one claimed that he concealed, destroyed or improperly removed any document of any kind from the Museum</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or attempted to hinder KEB in its performance of the agreed-upon procedures. </a:t>
            </a:r>
          </a:p>
        </p:txBody>
      </p:sp>
    </p:spTree>
    <p:extLst>
      <p:ext uri="{BB962C8B-B14F-4D97-AF65-F5344CB8AC3E}">
        <p14:creationId xmlns:p14="http://schemas.microsoft.com/office/powerpoint/2010/main" xmlns="" val="14999122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lumMod val="85000"/>
                  </a:schemeClr>
                </a:solidFill>
                <a:latin typeface="Times New Roman" pitchFamily="18" charset="0"/>
                <a:cs typeface="Times New Roman" pitchFamily="18" charset="0"/>
              </a:rPr>
              <a:t>Findings </a:t>
            </a:r>
            <a:endParaRPr lang="en-US" dirty="0"/>
          </a:p>
        </p:txBody>
      </p:sp>
      <p:sp>
        <p:nvSpPr>
          <p:cNvPr id="3" name="Content Placeholder 2"/>
          <p:cNvSpPr>
            <a:spLocks noGrp="1"/>
          </p:cNvSpPr>
          <p:nvPr>
            <p:ph idx="1"/>
          </p:nvPr>
        </p:nvSpPr>
        <p:spPr/>
        <p:txBody>
          <a:bodyPr/>
          <a:lstStyle/>
          <a:p>
            <a:pPr marL="919163" indent="-457200"/>
            <a:r>
              <a:rPr lang="en-US" dirty="0" smtClean="0">
                <a:latin typeface="Times New Roman" pitchFamily="18" charset="0"/>
                <a:cs typeface="Times New Roman" pitchFamily="18" charset="0"/>
              </a:rPr>
              <a:t>The investigation </a:t>
            </a:r>
            <a:r>
              <a:rPr lang="en-US" dirty="0">
                <a:latin typeface="Times New Roman" pitchFamily="18" charset="0"/>
                <a:cs typeface="Times New Roman" pitchFamily="18" charset="0"/>
              </a:rPr>
              <a:t>uncovered </a:t>
            </a:r>
            <a:r>
              <a:rPr lang="en-US" dirty="0" smtClean="0">
                <a:latin typeface="Times New Roman" pitchFamily="18" charset="0"/>
                <a:cs typeface="Times New Roman" pitchFamily="18" charset="0"/>
              </a:rPr>
              <a:t>no evidence </a:t>
            </a:r>
            <a:r>
              <a:rPr lang="en-US" dirty="0">
                <a:latin typeface="Times New Roman" pitchFamily="18" charset="0"/>
                <a:cs typeface="Times New Roman" pitchFamily="18" charset="0"/>
              </a:rPr>
              <a:t>of any kind that Dr. Archibald concealed, destroyed or </a:t>
            </a:r>
            <a:r>
              <a:rPr lang="en-US" dirty="0" smtClean="0">
                <a:latin typeface="Times New Roman" pitchFamily="18" charset="0"/>
                <a:cs typeface="Times New Roman" pitchFamily="18" charset="0"/>
              </a:rPr>
              <a:t>improperly removed </a:t>
            </a:r>
            <a:r>
              <a:rPr lang="en-US" dirty="0">
                <a:latin typeface="Times New Roman" pitchFamily="18" charset="0"/>
                <a:cs typeface="Times New Roman" pitchFamily="18" charset="0"/>
              </a:rPr>
              <a:t>any document of any kind from the </a:t>
            </a:r>
            <a:r>
              <a:rPr lang="en-US" dirty="0" smtClean="0">
                <a:latin typeface="Times New Roman" pitchFamily="18" charset="0"/>
                <a:cs typeface="Times New Roman" pitchFamily="18" charset="0"/>
              </a:rPr>
              <a:t>Museum or that he instructed anyone else to do so. </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13850262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1">
                    <a:lumMod val="85000"/>
                  </a:schemeClr>
                </a:solidFill>
                <a:latin typeface="Times New Roman" pitchFamily="18" charset="0"/>
                <a:cs typeface="Times New Roman" pitchFamily="18" charset="0"/>
              </a:rPr>
              <a:t>Findings </a:t>
            </a:r>
            <a:endParaRPr lang="en-US" dirty="0"/>
          </a:p>
        </p:txBody>
      </p:sp>
      <p:sp>
        <p:nvSpPr>
          <p:cNvPr id="3" name="Content Placeholder 2"/>
          <p:cNvSpPr>
            <a:spLocks noGrp="1"/>
          </p:cNvSpPr>
          <p:nvPr>
            <p:ph idx="1"/>
          </p:nvPr>
        </p:nvSpPr>
        <p:spPr/>
        <p:txBody>
          <a:bodyPr>
            <a:normAutofit/>
          </a:bodyPr>
          <a:lstStyle/>
          <a:p>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allegation </a:t>
            </a:r>
            <a:r>
              <a:rPr lang="en-US" dirty="0" smtClean="0">
                <a:latin typeface="Times New Roman" pitchFamily="18" charset="0"/>
                <a:cs typeface="Times New Roman" pitchFamily="18" charset="0"/>
              </a:rPr>
              <a:t>made by a single resource protection officer that </a:t>
            </a:r>
            <a:r>
              <a:rPr lang="en-US" dirty="0">
                <a:latin typeface="Times New Roman" pitchFamily="18" charset="0"/>
                <a:cs typeface="Times New Roman" pitchFamily="18" charset="0"/>
              </a:rPr>
              <a:t>Ms. Goering removed boxes of documents from the </a:t>
            </a:r>
            <a:r>
              <a:rPr lang="en-US" dirty="0" smtClean="0">
                <a:latin typeface="Times New Roman" pitchFamily="18" charset="0"/>
                <a:cs typeface="Times New Roman" pitchFamily="18" charset="0"/>
              </a:rPr>
              <a:t>Museum in violation of the package permit policy was </a:t>
            </a:r>
            <a:r>
              <a:rPr lang="en-US" dirty="0">
                <a:latin typeface="Times New Roman" pitchFamily="18" charset="0"/>
                <a:cs typeface="Times New Roman" pitchFamily="18" charset="0"/>
              </a:rPr>
              <a:t>not supported by any </a:t>
            </a:r>
            <a:r>
              <a:rPr lang="en-US" dirty="0" smtClean="0">
                <a:latin typeface="Times New Roman" pitchFamily="18" charset="0"/>
                <a:cs typeface="Times New Roman" pitchFamily="18" charset="0"/>
              </a:rPr>
              <a:t>credible evidence and was refuted by all other employees and </a:t>
            </a:r>
            <a:r>
              <a:rPr lang="en-US" smtClean="0">
                <a:latin typeface="Times New Roman" pitchFamily="18" charset="0"/>
                <a:cs typeface="Times New Roman" pitchFamily="18" charset="0"/>
              </a:rPr>
              <a:t>evidence reviewed. </a:t>
            </a:r>
            <a:endParaRPr lang="en-US" dirty="0" smtClean="0">
              <a:latin typeface="Times New Roman" pitchFamily="18" charset="0"/>
              <a:cs typeface="Times New Roman" pitchFamily="18" charset="0"/>
            </a:endParaRPr>
          </a:p>
          <a:p>
            <a:pPr marL="0" indent="0">
              <a:buNone/>
            </a:pPr>
            <a:endParaRPr lang="en-US"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6332477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10263B">
                    <a:lumMod val="85000"/>
                  </a:srgbClr>
                </a:solidFill>
                <a:latin typeface="Times New Roman" pitchFamily="18" charset="0"/>
                <a:cs typeface="Times New Roman" pitchFamily="18" charset="0"/>
              </a:rPr>
              <a:t>Findings </a:t>
            </a:r>
            <a:endParaRPr lang="en-US" dirty="0"/>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No credible evidence suggested that any Museum employee knowingly destroyed, concealed or removed from the Museum any documents in an attempt to obstruct the </a:t>
            </a:r>
            <a:r>
              <a:rPr lang="en-US" dirty="0" smtClean="0">
                <a:latin typeface="Times New Roman" pitchFamily="18" charset="0"/>
                <a:cs typeface="Times New Roman" pitchFamily="18" charset="0"/>
              </a:rPr>
              <a:t>work </a:t>
            </a:r>
            <a:r>
              <a:rPr lang="en-US" dirty="0">
                <a:latin typeface="Times New Roman" pitchFamily="18" charset="0"/>
                <a:cs typeface="Times New Roman" pitchFamily="18" charset="0"/>
              </a:rPr>
              <a:t>of Kerber, Eck &amp; </a:t>
            </a:r>
            <a:r>
              <a:rPr lang="en-US" dirty="0" err="1" smtClean="0">
                <a:latin typeface="Times New Roman" pitchFamily="18" charset="0"/>
                <a:cs typeface="Times New Roman" pitchFamily="18" charset="0"/>
              </a:rPr>
              <a:t>Braeckel</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2526355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Conclusion</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pPr marL="0" indent="0" algn="just">
              <a:buNone/>
            </a:pPr>
            <a:r>
              <a:rPr lang="en-US" sz="3400" dirty="0" smtClean="0">
                <a:latin typeface="Times New Roman" pitchFamily="18" charset="0"/>
                <a:cs typeface="Times New Roman" pitchFamily="18" charset="0"/>
              </a:rPr>
              <a:t>The investigation revealed no credible evidence that any documents were destroyed, concealed or removed from the Missouri History Museum premises for the purpose of impeding the </a:t>
            </a:r>
            <a:r>
              <a:rPr lang="en-US" sz="3400" dirty="0">
                <a:latin typeface="Times New Roman" pitchFamily="18" charset="0"/>
                <a:cs typeface="Times New Roman" pitchFamily="18" charset="0"/>
              </a:rPr>
              <a:t>Kerber, Eck &amp; </a:t>
            </a:r>
            <a:r>
              <a:rPr lang="en-US" sz="3400" dirty="0" err="1" smtClean="0">
                <a:latin typeface="Times New Roman" pitchFamily="18" charset="0"/>
                <a:cs typeface="Times New Roman" pitchFamily="18" charset="0"/>
              </a:rPr>
              <a:t>Braeckel’s</a:t>
            </a:r>
            <a:r>
              <a:rPr lang="en-US" sz="3400" dirty="0" smtClean="0">
                <a:latin typeface="Times New Roman" pitchFamily="18" charset="0"/>
                <a:cs typeface="Times New Roman" pitchFamily="18" charset="0"/>
              </a:rPr>
              <a:t> performance of the Agreed-Upon Procedures requested by the Audit Committee of the Zoo-Museum District or that KEB was not provided any information it required in order to complete its work.</a:t>
            </a:r>
            <a:endParaRPr lang="en-US" sz="3400" dirty="0">
              <a:latin typeface="Times New Roman" pitchFamily="18" charset="0"/>
              <a:cs typeface="Times New Roman" pitchFamily="18" charset="0"/>
            </a:endParaRPr>
          </a:p>
        </p:txBody>
      </p:sp>
    </p:spTree>
    <p:extLst>
      <p:ext uri="{BB962C8B-B14F-4D97-AF65-F5344CB8AC3E}">
        <p14:creationId xmlns:p14="http://schemas.microsoft.com/office/powerpoint/2010/main" xmlns="" val="3001463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Autofit/>
          </a:bodyPr>
          <a:lstStyle/>
          <a:p>
            <a:r>
              <a:rPr lang="en-US" sz="3600" b="1" dirty="0" smtClean="0">
                <a:solidFill>
                  <a:schemeClr val="tx1">
                    <a:lumMod val="85000"/>
                  </a:schemeClr>
                </a:solidFill>
                <a:latin typeface="Times New Roman" pitchFamily="18" charset="0"/>
                <a:cs typeface="Times New Roman" pitchFamily="18" charset="0"/>
              </a:rPr>
              <a:t>Audit Committee Response to Allegations </a:t>
            </a:r>
            <a:endParaRPr lang="en-US" sz="3600" b="1" dirty="0">
              <a:solidFill>
                <a:schemeClr val="tx1">
                  <a:lumMod val="85000"/>
                </a:schemeClr>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dirty="0" smtClean="0">
                <a:latin typeface="Times New Roman" pitchFamily="18" charset="0"/>
                <a:cs typeface="Times New Roman" pitchFamily="18" charset="0"/>
              </a:rPr>
              <a:t>On December 3, 2012, Dowd </a:t>
            </a:r>
            <a:r>
              <a:rPr lang="en-US" dirty="0">
                <a:latin typeface="Times New Roman" pitchFamily="18" charset="0"/>
                <a:cs typeface="Times New Roman" pitchFamily="18" charset="0"/>
              </a:rPr>
              <a:t>Bennett LLP was retained by the Audit Committee of the Missouri History Museum to determine whether any employees at the Missouri History Museum concealed, destroyed or removed documents in an attempt to obstruct work performed by </a:t>
            </a:r>
            <a:r>
              <a:rPr lang="en-US" dirty="0" err="1">
                <a:latin typeface="Times New Roman" pitchFamily="18" charset="0"/>
                <a:cs typeface="Times New Roman" pitchFamily="18" charset="0"/>
              </a:rPr>
              <a:t>Kerber</a:t>
            </a:r>
            <a:r>
              <a:rPr lang="en-US" dirty="0">
                <a:latin typeface="Times New Roman" pitchFamily="18" charset="0"/>
                <a:cs typeface="Times New Roman" pitchFamily="18" charset="0"/>
              </a:rPr>
              <a:t>, Eck &amp; </a:t>
            </a:r>
            <a:r>
              <a:rPr lang="en-US" dirty="0" err="1">
                <a:latin typeface="Times New Roman" pitchFamily="18" charset="0"/>
                <a:cs typeface="Times New Roman" pitchFamily="18" charset="0"/>
              </a:rPr>
              <a:t>Braeckel</a:t>
            </a:r>
            <a:r>
              <a:rPr lang="en-US" dirty="0">
                <a:latin typeface="Times New Roman" pitchFamily="18" charset="0"/>
                <a:cs typeface="Times New Roman" pitchFamily="18" charset="0"/>
              </a:rPr>
              <a:t> (“KEB”) on behalf of the Audit Committee of the Zoo-Museum District</a:t>
            </a:r>
            <a:r>
              <a:rPr lang="en-US" dirty="0" smtClean="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0"/>
            <a:ext cx="7772400" cy="1143000"/>
          </a:xfrm>
        </p:spPr>
        <p:txBody>
          <a:bodyPr/>
          <a:lstStyle/>
          <a:p>
            <a:pPr eaLnBrk="1" hangingPunct="1"/>
            <a:endParaRPr lang="en-US" smtClean="0"/>
          </a:p>
        </p:txBody>
      </p:sp>
      <p:sp>
        <p:nvSpPr>
          <p:cNvPr id="2051" name="Rectangle 3"/>
          <p:cNvSpPr>
            <a:spLocks noGrp="1" noChangeArrowheads="1"/>
          </p:cNvSpPr>
          <p:nvPr>
            <p:ph type="subTitle" idx="1"/>
          </p:nvPr>
        </p:nvSpPr>
        <p:spPr/>
        <p:txBody>
          <a:bodyPr/>
          <a:lstStyle/>
          <a:p>
            <a:pPr eaLnBrk="1" hangingPunct="1"/>
            <a:endParaRPr lang="en-US" smtClean="0"/>
          </a:p>
        </p:txBody>
      </p:sp>
      <p:pic>
        <p:nvPicPr>
          <p:cNvPr id="2052" name="Picture 5" descr="Dowd-PPTSlide-PAsOnly"/>
          <p:cNvPicPr>
            <a:picLocks noChangeAspect="1" noChangeArrowheads="1"/>
          </p:cNvPicPr>
          <p:nvPr/>
        </p:nvPicPr>
        <p:blipFill>
          <a:blip r:embed="rId2" cstate="print"/>
          <a:srcRect/>
          <a:stretch>
            <a:fillRect/>
          </a:stretch>
        </p:blipFill>
        <p:spPr bwMode="auto">
          <a:xfrm>
            <a:off x="-228600" y="-228600"/>
            <a:ext cx="9602788" cy="73152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solidFill>
                  <a:schemeClr val="tx1">
                    <a:lumMod val="85000"/>
                  </a:schemeClr>
                </a:solidFill>
                <a:latin typeface="Times New Roman" pitchFamily="18" charset="0"/>
                <a:cs typeface="Times New Roman" pitchFamily="18" charset="0"/>
              </a:rPr>
              <a:t>Audit Committee Response to Allegations </a:t>
            </a:r>
            <a:endParaRPr lang="en-US" sz="3200" dirty="0"/>
          </a:p>
        </p:txBody>
      </p:sp>
      <p:sp>
        <p:nvSpPr>
          <p:cNvPr id="3" name="Content Placeholder 2"/>
          <p:cNvSpPr>
            <a:spLocks noGrp="1"/>
          </p:cNvSpPr>
          <p:nvPr>
            <p:ph idx="1"/>
          </p:nvPr>
        </p:nvSpPr>
        <p:spPr/>
        <p:txBody>
          <a:bodyPr>
            <a:normAutofit lnSpcReduction="10000"/>
          </a:bodyPr>
          <a:lstStyle/>
          <a:p>
            <a:r>
              <a:rPr lang="en-US" dirty="0">
                <a:latin typeface="Times New Roman" pitchFamily="18" charset="0"/>
                <a:cs typeface="Times New Roman" pitchFamily="18" charset="0"/>
              </a:rPr>
              <a:t>Martin Galt III, the Chair of the Audit Committee of the Missouri History Museum Board of Trustees, sent a letter to all employees requesting that they provide all information regarding these issues to the Dowd Bennett LLP attorneys. </a:t>
            </a:r>
          </a:p>
          <a:p>
            <a:r>
              <a:rPr lang="en-US" dirty="0">
                <a:latin typeface="Times New Roman" pitchFamily="18" charset="0"/>
                <a:cs typeface="Times New Roman" pitchFamily="18" charset="0"/>
              </a:rPr>
              <a:t>Galt’s letter assured all employees that there would be no retaliation against employees who cooperated with the investigation. </a:t>
            </a:r>
          </a:p>
        </p:txBody>
      </p:sp>
    </p:spTree>
    <p:extLst>
      <p:ext uri="{BB962C8B-B14F-4D97-AF65-F5344CB8AC3E}">
        <p14:creationId xmlns:p14="http://schemas.microsoft.com/office/powerpoint/2010/main" xmlns="" val="1029844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rmAutofit/>
          </a:bodyPr>
          <a:lstStyle/>
          <a:p>
            <a:r>
              <a:rPr lang="en-US" sz="3600" b="1" dirty="0" smtClean="0">
                <a:solidFill>
                  <a:schemeClr val="tx1">
                    <a:lumMod val="85000"/>
                  </a:schemeClr>
                </a:solidFill>
                <a:latin typeface="Times New Roman" pitchFamily="18" charset="0"/>
                <a:cs typeface="Times New Roman" pitchFamily="18" charset="0"/>
              </a:rPr>
              <a:t>Investigative Steps Undertaken </a:t>
            </a:r>
            <a:br>
              <a:rPr lang="en-US" sz="3600" b="1" dirty="0" smtClean="0">
                <a:solidFill>
                  <a:schemeClr val="tx1">
                    <a:lumMod val="85000"/>
                  </a:schemeClr>
                </a:solidFill>
                <a:latin typeface="Times New Roman" pitchFamily="18" charset="0"/>
                <a:cs typeface="Times New Roman" pitchFamily="18" charset="0"/>
              </a:rPr>
            </a:br>
            <a:r>
              <a:rPr lang="en-US" sz="3600" b="1" dirty="0" smtClean="0">
                <a:solidFill>
                  <a:schemeClr val="tx1">
                    <a:lumMod val="85000"/>
                  </a:schemeClr>
                </a:solidFill>
                <a:latin typeface="Times New Roman" pitchFamily="18" charset="0"/>
                <a:cs typeface="Times New Roman" pitchFamily="18" charset="0"/>
              </a:rPr>
              <a:t>by Dowd Bennett LLP </a:t>
            </a:r>
            <a:endParaRPr lang="en-US" sz="3600" b="1" dirty="0">
              <a:solidFill>
                <a:schemeClr val="tx1">
                  <a:lumMod val="85000"/>
                </a:schemeClr>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Issued advisory and witness memoranda to all Museum employees, including requests for all information, and assured employees that there would be no retaliation for truthful cooperation.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3714363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solidFill>
                  <a:schemeClr val="tx1">
                    <a:lumMod val="85000"/>
                  </a:schemeClr>
                </a:solidFill>
                <a:latin typeface="Times New Roman" pitchFamily="18" charset="0"/>
                <a:cs typeface="Times New Roman" pitchFamily="18" charset="0"/>
              </a:rPr>
              <a:t>Investigative Steps Undertaken </a:t>
            </a:r>
            <a:br>
              <a:rPr lang="en-US" sz="3200" b="1" dirty="0" smtClean="0">
                <a:solidFill>
                  <a:schemeClr val="tx1">
                    <a:lumMod val="85000"/>
                  </a:schemeClr>
                </a:solidFill>
                <a:latin typeface="Times New Roman" pitchFamily="18" charset="0"/>
                <a:cs typeface="Times New Roman" pitchFamily="18" charset="0"/>
              </a:rPr>
            </a:br>
            <a:r>
              <a:rPr lang="en-US" sz="3200" b="1" dirty="0" smtClean="0">
                <a:solidFill>
                  <a:schemeClr val="tx1">
                    <a:lumMod val="85000"/>
                  </a:schemeClr>
                </a:solidFill>
                <a:latin typeface="Times New Roman" pitchFamily="18" charset="0"/>
                <a:cs typeface="Times New Roman" pitchFamily="18" charset="0"/>
              </a:rPr>
              <a:t>by Dowd Bennett LLP  </a:t>
            </a:r>
            <a:r>
              <a:rPr lang="en-US" sz="2200" dirty="0">
                <a:latin typeface="Times New Roman" pitchFamily="18" charset="0"/>
                <a:cs typeface="Times New Roman" pitchFamily="18" charset="0"/>
              </a:rPr>
              <a:t>(</a:t>
            </a:r>
            <a:r>
              <a:rPr lang="en-US" sz="2200" dirty="0" smtClean="0">
                <a:latin typeface="Times New Roman" pitchFamily="18" charset="0"/>
                <a:cs typeface="Times New Roman" pitchFamily="18" charset="0"/>
              </a:rPr>
              <a:t>cont’d)</a:t>
            </a:r>
            <a:endParaRPr lang="en-US" sz="2200" b="1" dirty="0">
              <a:solidFill>
                <a:schemeClr val="tx1">
                  <a:lumMod val="85000"/>
                </a:schemeClr>
              </a:solidFill>
              <a:latin typeface="Times New Roman" pitchFamily="18" charset="0"/>
              <a:cs typeface="Times New Roman" pitchFamily="18" charset="0"/>
            </a:endParaRPr>
          </a:p>
        </p:txBody>
      </p:sp>
      <p:sp>
        <p:nvSpPr>
          <p:cNvPr id="3" name="Content Placeholder 2"/>
          <p:cNvSpPr>
            <a:spLocks noGrp="1"/>
          </p:cNvSpPr>
          <p:nvPr>
            <p:ph sz="half" idx="1"/>
          </p:nvPr>
        </p:nvSpPr>
        <p:spPr>
          <a:xfrm>
            <a:off x="457200" y="2209800"/>
            <a:ext cx="4038600" cy="3916363"/>
          </a:xfrm>
        </p:spPr>
        <p:txBody>
          <a:bodyPr>
            <a:normAutofit/>
          </a:bodyPr>
          <a:lstStyle/>
          <a:p>
            <a:pPr lvl="1"/>
            <a:r>
              <a:rPr lang="en-US" dirty="0" smtClean="0">
                <a:latin typeface="Times New Roman" pitchFamily="18" charset="0"/>
                <a:cs typeface="Times New Roman" pitchFamily="18" charset="0"/>
              </a:rPr>
              <a:t>Rick </a:t>
            </a:r>
            <a:r>
              <a:rPr lang="en-US" dirty="0" err="1" smtClean="0">
                <a:latin typeface="Times New Roman" pitchFamily="18" charset="0"/>
                <a:cs typeface="Times New Roman" pitchFamily="18" charset="0"/>
              </a:rPr>
              <a:t>Gratza</a:t>
            </a:r>
            <a:r>
              <a:rPr lang="en-US" dirty="0" smtClean="0">
                <a:latin typeface="Times New Roman" pitchFamily="18" charset="0"/>
                <a:cs typeface="Times New Roman" pitchFamily="18" charset="0"/>
              </a:rPr>
              <a:t>, CPA at Kerber, Eck &amp; Braeckel</a:t>
            </a:r>
          </a:p>
          <a:p>
            <a:pPr lvl="1"/>
            <a:r>
              <a:rPr lang="en-US" dirty="0">
                <a:latin typeface="Times New Roman" pitchFamily="18" charset="0"/>
                <a:cs typeface="Times New Roman" pitchFamily="18" charset="0"/>
              </a:rPr>
              <a:t>M</a:t>
            </a:r>
            <a:r>
              <a:rPr lang="en-US" dirty="0" smtClean="0">
                <a:latin typeface="Times New Roman" pitchFamily="18" charset="0"/>
                <a:cs typeface="Times New Roman" pitchFamily="18" charset="0"/>
              </a:rPr>
              <a:t>embers of the Zoo-Museum District Board</a:t>
            </a:r>
          </a:p>
          <a:p>
            <a:pPr lvl="1"/>
            <a:r>
              <a:rPr lang="en-US" dirty="0" smtClean="0">
                <a:latin typeface="Times New Roman" pitchFamily="18" charset="0"/>
                <a:cs typeface="Times New Roman" pitchFamily="18" charset="0"/>
              </a:rPr>
              <a:t>Museum Executives</a:t>
            </a:r>
          </a:p>
          <a:p>
            <a:pPr lvl="1"/>
            <a:r>
              <a:rPr lang="en-US" dirty="0" smtClean="0">
                <a:latin typeface="Times New Roman" pitchFamily="18" charset="0"/>
                <a:cs typeface="Times New Roman" pitchFamily="18" charset="0"/>
              </a:rPr>
              <a:t>Administrative Staff</a:t>
            </a:r>
          </a:p>
          <a:p>
            <a:pPr lvl="1"/>
            <a:r>
              <a:rPr lang="en-US" dirty="0" smtClean="0">
                <a:latin typeface="Times New Roman" pitchFamily="18" charset="0"/>
                <a:cs typeface="Times New Roman" pitchFamily="18" charset="0"/>
              </a:rPr>
              <a:t>All Resource Protection Officers</a:t>
            </a:r>
          </a:p>
        </p:txBody>
      </p:sp>
      <p:sp>
        <p:nvSpPr>
          <p:cNvPr id="7" name="Content Placeholder 6"/>
          <p:cNvSpPr>
            <a:spLocks noGrp="1"/>
          </p:cNvSpPr>
          <p:nvPr>
            <p:ph sz="half" idx="2"/>
          </p:nvPr>
        </p:nvSpPr>
        <p:spPr>
          <a:xfrm>
            <a:off x="4648200" y="2209800"/>
            <a:ext cx="4038600" cy="3916363"/>
          </a:xfrm>
        </p:spPr>
        <p:txBody>
          <a:bodyPr>
            <a:normAutofit/>
          </a:bodyPr>
          <a:lstStyle/>
          <a:p>
            <a:pPr lvl="1"/>
            <a:r>
              <a:rPr lang="en-US" dirty="0">
                <a:latin typeface="Times New Roman" pitchFamily="18" charset="0"/>
                <a:cs typeface="Times New Roman" pitchFamily="18" charset="0"/>
              </a:rPr>
              <a:t>Gallery Attendants</a:t>
            </a:r>
          </a:p>
          <a:p>
            <a:pPr lvl="1"/>
            <a:r>
              <a:rPr lang="en-US" dirty="0">
                <a:latin typeface="Times New Roman" pitchFamily="18" charset="0"/>
                <a:cs typeface="Times New Roman" pitchFamily="18" charset="0"/>
              </a:rPr>
              <a:t>Housekeeping Staff</a:t>
            </a:r>
          </a:p>
          <a:p>
            <a:pPr lvl="1"/>
            <a:r>
              <a:rPr lang="en-US" dirty="0">
                <a:latin typeface="Times New Roman" pitchFamily="18" charset="0"/>
                <a:cs typeface="Times New Roman" pitchFamily="18" charset="0"/>
              </a:rPr>
              <a:t>General Services Staff</a:t>
            </a:r>
          </a:p>
          <a:p>
            <a:pPr lvl="1"/>
            <a:r>
              <a:rPr lang="en-US" dirty="0">
                <a:latin typeface="Times New Roman" pitchFamily="18" charset="0"/>
                <a:cs typeface="Times New Roman" pitchFamily="18" charset="0"/>
              </a:rPr>
              <a:t>Exhibits Personnel</a:t>
            </a:r>
          </a:p>
          <a:p>
            <a:pPr lvl="1"/>
            <a:r>
              <a:rPr lang="en-US" dirty="0">
                <a:latin typeface="Times New Roman" pitchFamily="18" charset="0"/>
                <a:cs typeface="Times New Roman" pitchFamily="18" charset="0"/>
              </a:rPr>
              <a:t>Volunteers</a:t>
            </a:r>
          </a:p>
          <a:p>
            <a:pPr lvl="1"/>
            <a:r>
              <a:rPr lang="en-US" dirty="0">
                <a:latin typeface="Times New Roman" pitchFamily="18" charset="0"/>
                <a:cs typeface="Times New Roman" pitchFamily="18" charset="0"/>
              </a:rPr>
              <a:t>Assistants</a:t>
            </a:r>
          </a:p>
          <a:p>
            <a:pPr lvl="1"/>
            <a:r>
              <a:rPr lang="en-US" dirty="0">
                <a:latin typeface="Times New Roman" pitchFamily="18" charset="0"/>
                <a:cs typeface="Times New Roman" pitchFamily="18" charset="0"/>
              </a:rPr>
              <a:t>Human Resources Personnel </a:t>
            </a:r>
          </a:p>
          <a:p>
            <a:endParaRPr lang="en-US" dirty="0"/>
          </a:p>
        </p:txBody>
      </p:sp>
      <p:sp>
        <p:nvSpPr>
          <p:cNvPr id="8" name="TextBox 7"/>
          <p:cNvSpPr txBox="1"/>
          <p:nvPr/>
        </p:nvSpPr>
        <p:spPr>
          <a:xfrm>
            <a:off x="838200" y="1371600"/>
            <a:ext cx="7239000" cy="1107996"/>
          </a:xfrm>
          <a:prstGeom prst="rect">
            <a:avLst/>
          </a:prstGeom>
          <a:noFill/>
        </p:spPr>
        <p:txBody>
          <a:bodyPr wrap="square" rtlCol="0">
            <a:spAutoFit/>
          </a:bodyPr>
          <a:lstStyle/>
          <a:p>
            <a:r>
              <a:rPr lang="en-US" sz="2400" dirty="0">
                <a:latin typeface="Times New Roman" pitchFamily="18" charset="0"/>
                <a:cs typeface="Times New Roman" pitchFamily="18" charset="0"/>
              </a:rPr>
              <a:t>Conducted over </a:t>
            </a:r>
            <a:r>
              <a:rPr lang="en-US" sz="2400" dirty="0" smtClean="0">
                <a:latin typeface="Times New Roman" pitchFamily="18" charset="0"/>
                <a:cs typeface="Times New Roman" pitchFamily="18" charset="0"/>
              </a:rPr>
              <a:t>40 </a:t>
            </a:r>
            <a:r>
              <a:rPr lang="en-US" sz="2400" dirty="0">
                <a:latin typeface="Times New Roman" pitchFamily="18" charset="0"/>
                <a:cs typeface="Times New Roman" pitchFamily="18" charset="0"/>
              </a:rPr>
              <a:t>interviews with current and former MHM personnel and other witnesses, including:</a:t>
            </a:r>
          </a:p>
          <a:p>
            <a:endParaRPr lang="en-US" dirty="0"/>
          </a:p>
        </p:txBody>
      </p:sp>
    </p:spTree>
    <p:extLst>
      <p:ext uri="{BB962C8B-B14F-4D97-AF65-F5344CB8AC3E}">
        <p14:creationId xmlns:p14="http://schemas.microsoft.com/office/powerpoint/2010/main" xmlns="" val="3780180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200" b="1" dirty="0" smtClean="0">
                <a:solidFill>
                  <a:schemeClr val="tx1">
                    <a:lumMod val="85000"/>
                  </a:schemeClr>
                </a:solidFill>
                <a:latin typeface="Times New Roman" pitchFamily="18" charset="0"/>
                <a:cs typeface="Times New Roman" pitchFamily="18" charset="0"/>
              </a:rPr>
              <a:t>Investigative Steps Undertaken </a:t>
            </a:r>
            <a:br>
              <a:rPr lang="en-US" sz="3200" b="1" dirty="0" smtClean="0">
                <a:solidFill>
                  <a:schemeClr val="tx1">
                    <a:lumMod val="85000"/>
                  </a:schemeClr>
                </a:solidFill>
                <a:latin typeface="Times New Roman" pitchFamily="18" charset="0"/>
                <a:cs typeface="Times New Roman" pitchFamily="18" charset="0"/>
              </a:rPr>
            </a:br>
            <a:r>
              <a:rPr lang="en-US" sz="3200" b="1" dirty="0" smtClean="0">
                <a:solidFill>
                  <a:schemeClr val="tx1">
                    <a:lumMod val="85000"/>
                  </a:schemeClr>
                </a:solidFill>
                <a:latin typeface="Times New Roman" pitchFamily="18" charset="0"/>
                <a:cs typeface="Times New Roman" pitchFamily="18" charset="0"/>
              </a:rPr>
              <a:t>by Dowd Bennett LLP </a:t>
            </a:r>
            <a:r>
              <a:rPr lang="en-US" sz="2200" dirty="0">
                <a:latin typeface="Times New Roman" pitchFamily="18" charset="0"/>
                <a:cs typeface="Times New Roman" pitchFamily="18" charset="0"/>
              </a:rPr>
              <a:t>(cont’d)</a:t>
            </a:r>
            <a:endParaRPr lang="en-US" sz="2200" b="1" dirty="0">
              <a:solidFill>
                <a:schemeClr val="tx1">
                  <a:lumMod val="85000"/>
                </a:schemeClr>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r>
              <a:rPr lang="en-US" sz="2500" dirty="0" smtClean="0">
                <a:latin typeface="Times New Roman" pitchFamily="18" charset="0"/>
                <a:cs typeface="Times New Roman" pitchFamily="18" charset="0"/>
              </a:rPr>
              <a:t>Copied and reviewed pertinent daily log books, sign-in sheets and other scheduling data from the Resource Protection Security Office. </a:t>
            </a:r>
          </a:p>
          <a:p>
            <a:r>
              <a:rPr lang="en-US" sz="2500" dirty="0" smtClean="0">
                <a:latin typeface="Times New Roman" pitchFamily="18" charset="0"/>
                <a:cs typeface="Times New Roman" pitchFamily="18" charset="0"/>
              </a:rPr>
              <a:t>Preserved all video surveillance recordings secured by </a:t>
            </a:r>
            <a:r>
              <a:rPr lang="en-US" sz="2500" dirty="0" err="1" smtClean="0">
                <a:latin typeface="Times New Roman" pitchFamily="18" charset="0"/>
                <a:cs typeface="Times New Roman" pitchFamily="18" charset="0"/>
              </a:rPr>
              <a:t>Beishir</a:t>
            </a:r>
            <a:r>
              <a:rPr lang="en-US" sz="2500" dirty="0" smtClean="0">
                <a:latin typeface="Times New Roman" pitchFamily="18" charset="0"/>
                <a:cs typeface="Times New Roman" pitchFamily="18" charset="0"/>
              </a:rPr>
              <a:t> Lock &amp; Security.</a:t>
            </a:r>
          </a:p>
          <a:p>
            <a:r>
              <a:rPr lang="en-US" sz="2500" dirty="0" smtClean="0">
                <a:latin typeface="Times New Roman" pitchFamily="18" charset="0"/>
                <a:cs typeface="Times New Roman" pitchFamily="18" charset="0"/>
              </a:rPr>
              <a:t>Reviewed video recordings from security cameras to determine whether any executive level employees removed boxes from the Museum.</a:t>
            </a:r>
          </a:p>
          <a:p>
            <a:r>
              <a:rPr lang="en-US" sz="2500" dirty="0" smtClean="0">
                <a:latin typeface="Times New Roman" pitchFamily="18" charset="0"/>
                <a:cs typeface="Times New Roman" pitchFamily="18" charset="0"/>
              </a:rPr>
              <a:t>Logged </a:t>
            </a:r>
            <a:r>
              <a:rPr lang="en-US" sz="2500" dirty="0">
                <a:latin typeface="Times New Roman" pitchFamily="18" charset="0"/>
                <a:cs typeface="Times New Roman" pitchFamily="18" charset="0"/>
              </a:rPr>
              <a:t>activities </a:t>
            </a:r>
            <a:r>
              <a:rPr lang="en-US" sz="2500" dirty="0" smtClean="0">
                <a:latin typeface="Times New Roman" pitchFamily="18" charset="0"/>
                <a:cs typeface="Times New Roman" pitchFamily="18" charset="0"/>
              </a:rPr>
              <a:t>viewed on video surveillance.</a:t>
            </a:r>
          </a:p>
          <a:p>
            <a:r>
              <a:rPr lang="en-US" sz="2500" dirty="0" smtClean="0">
                <a:latin typeface="Times New Roman" pitchFamily="18" charset="0"/>
                <a:cs typeface="Times New Roman" pitchFamily="18" charset="0"/>
              </a:rPr>
              <a:t>Preserved emails and other electronic information.</a:t>
            </a:r>
          </a:p>
          <a:p>
            <a:pPr marL="0" indent="0">
              <a:buNone/>
            </a:pPr>
            <a:endParaRPr lang="en-US" sz="2500"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4039108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3200" b="1" dirty="0">
                <a:solidFill>
                  <a:srgbClr val="10263B">
                    <a:lumMod val="85000"/>
                  </a:srgbClr>
                </a:solidFill>
                <a:latin typeface="Times New Roman" pitchFamily="18" charset="0"/>
                <a:cs typeface="Times New Roman" pitchFamily="18" charset="0"/>
              </a:rPr>
              <a:t>Investigative Steps Undertaken </a:t>
            </a:r>
            <a:br>
              <a:rPr lang="en-US" sz="3200" b="1" dirty="0">
                <a:solidFill>
                  <a:srgbClr val="10263B">
                    <a:lumMod val="85000"/>
                  </a:srgbClr>
                </a:solidFill>
                <a:latin typeface="Times New Roman" pitchFamily="18" charset="0"/>
                <a:cs typeface="Times New Roman" pitchFamily="18" charset="0"/>
              </a:rPr>
            </a:br>
            <a:r>
              <a:rPr lang="en-US" sz="3200" b="1" dirty="0">
                <a:solidFill>
                  <a:srgbClr val="10263B">
                    <a:lumMod val="85000"/>
                  </a:srgbClr>
                </a:solidFill>
                <a:latin typeface="Times New Roman" pitchFamily="18" charset="0"/>
                <a:cs typeface="Times New Roman" pitchFamily="18" charset="0"/>
              </a:rPr>
              <a:t>by Dowd Bennett LLP </a:t>
            </a:r>
            <a:r>
              <a:rPr lang="en-US" sz="2200" dirty="0">
                <a:solidFill>
                  <a:srgbClr val="10263B"/>
                </a:solidFill>
                <a:latin typeface="Times New Roman" pitchFamily="18" charset="0"/>
                <a:cs typeface="Times New Roman" pitchFamily="18" charset="0"/>
              </a:rPr>
              <a:t>(cont’d)</a:t>
            </a:r>
            <a:endParaRPr lang="en-US" sz="3600" dirty="0"/>
          </a:p>
        </p:txBody>
      </p:sp>
      <p:sp>
        <p:nvSpPr>
          <p:cNvPr id="3" name="Content Placeholder 2"/>
          <p:cNvSpPr>
            <a:spLocks noGrp="1"/>
          </p:cNvSpPr>
          <p:nvPr>
            <p:ph idx="1"/>
          </p:nvPr>
        </p:nvSpPr>
        <p:spPr/>
        <p:txBody>
          <a:bodyPr>
            <a:normAutofit fontScale="92500" lnSpcReduction="10000"/>
          </a:bodyPr>
          <a:lstStyle/>
          <a:p>
            <a:r>
              <a:rPr lang="en-US" dirty="0">
                <a:latin typeface="Times New Roman" pitchFamily="18" charset="0"/>
                <a:cs typeface="Times New Roman" pitchFamily="18" charset="0"/>
              </a:rPr>
              <a:t>Collected, stored and secured all shredding devices and </a:t>
            </a:r>
            <a:r>
              <a:rPr lang="en-US" dirty="0" smtClean="0">
                <a:latin typeface="Times New Roman" pitchFamily="18" charset="0"/>
                <a:cs typeface="Times New Roman" pitchFamily="18" charset="0"/>
              </a:rPr>
              <a:t>shredding collection </a:t>
            </a:r>
            <a:r>
              <a:rPr lang="en-US" dirty="0">
                <a:latin typeface="Times New Roman" pitchFamily="18" charset="0"/>
                <a:cs typeface="Times New Roman" pitchFamily="18" charset="0"/>
              </a:rPr>
              <a:t>bins from both MHM and LRC </a:t>
            </a:r>
            <a:r>
              <a:rPr lang="en-US" dirty="0" smtClean="0">
                <a:latin typeface="Times New Roman" pitchFamily="18" charset="0"/>
                <a:cs typeface="Times New Roman" pitchFamily="18" charset="0"/>
              </a:rPr>
              <a:t>facilities.</a:t>
            </a:r>
          </a:p>
          <a:p>
            <a:r>
              <a:rPr lang="en-US" dirty="0" smtClean="0">
                <a:latin typeface="Times New Roman" pitchFamily="18" charset="0"/>
                <a:cs typeface="Times New Roman" pitchFamily="18" charset="0"/>
              </a:rPr>
              <a:t>Obtained electronic log records for </a:t>
            </a:r>
            <a:r>
              <a:rPr lang="en-US" dirty="0">
                <a:latin typeface="Times New Roman" pitchFamily="18" charset="0"/>
                <a:cs typeface="Times New Roman" pitchFamily="18" charset="0"/>
              </a:rPr>
              <a:t>key </a:t>
            </a:r>
            <a:r>
              <a:rPr lang="en-US" dirty="0" smtClean="0">
                <a:latin typeface="Times New Roman" pitchFamily="18" charset="0"/>
                <a:cs typeface="Times New Roman" pitchFamily="18" charset="0"/>
              </a:rPr>
              <a:t>cards assigned to Museum </a:t>
            </a:r>
            <a:r>
              <a:rPr lang="en-US" dirty="0">
                <a:latin typeface="Times New Roman" pitchFamily="18" charset="0"/>
                <a:cs typeface="Times New Roman" pitchFamily="18" charset="0"/>
              </a:rPr>
              <a:t>personnel to track movement of employees.</a:t>
            </a:r>
          </a:p>
          <a:p>
            <a:r>
              <a:rPr lang="en-US" dirty="0">
                <a:latin typeface="Times New Roman" pitchFamily="18" charset="0"/>
                <a:cs typeface="Times New Roman" pitchFamily="18" charset="0"/>
              </a:rPr>
              <a:t>Collected records within </a:t>
            </a:r>
            <a:r>
              <a:rPr lang="en-US" dirty="0" smtClean="0">
                <a:latin typeface="Times New Roman" pitchFamily="18" charset="0"/>
                <a:cs typeface="Times New Roman" pitchFamily="18" charset="0"/>
              </a:rPr>
              <a:t>MHM </a:t>
            </a:r>
            <a:r>
              <a:rPr lang="en-US" dirty="0">
                <a:latin typeface="Times New Roman" pitchFamily="18" charset="0"/>
                <a:cs typeface="Times New Roman" pitchFamily="18" charset="0"/>
              </a:rPr>
              <a:t>regarding dates and hours worked by various employees.</a:t>
            </a:r>
          </a:p>
          <a:p>
            <a:r>
              <a:rPr lang="en-US" dirty="0">
                <a:latin typeface="Times New Roman" pitchFamily="18" charset="0"/>
                <a:cs typeface="Times New Roman" pitchFamily="18" charset="0"/>
              </a:rPr>
              <a:t>Worked with Human Resources Department to understand organizational hierarchy. </a:t>
            </a:r>
          </a:p>
          <a:p>
            <a:endParaRPr lang="en-US" dirty="0"/>
          </a:p>
        </p:txBody>
      </p:sp>
    </p:spTree>
    <p:extLst>
      <p:ext uri="{BB962C8B-B14F-4D97-AF65-F5344CB8AC3E}">
        <p14:creationId xmlns:p14="http://schemas.microsoft.com/office/powerpoint/2010/main" xmlns="" val="1484851410"/>
      </p:ext>
    </p:extLst>
  </p:cSld>
  <p:clrMapOvr>
    <a:masterClrMapping/>
  </p:clrMapOvr>
</p:sld>
</file>

<file path=ppt/theme/theme1.xml><?xml version="1.0" encoding="utf-8"?>
<a:theme xmlns:a="http://schemas.openxmlformats.org/drawingml/2006/main" name="Office Theme">
  <a:themeElements>
    <a:clrScheme name="Custom 1">
      <a:dk1>
        <a:srgbClr val="10263B"/>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Custom 1">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434</TotalTime>
  <Words>2271</Words>
  <Application>Microsoft Office PowerPoint</Application>
  <PresentationFormat>On-screen Show (4:3)</PresentationFormat>
  <Paragraphs>121</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Slide 1</vt:lpstr>
      <vt:lpstr>Interim Report of Investigation to the Audit Committee of the Board of Trustees of the Missouri History Museum</vt:lpstr>
      <vt:lpstr>Background </vt:lpstr>
      <vt:lpstr>Audit Committee Response to Allegations </vt:lpstr>
      <vt:lpstr>Audit Committee Response to Allegations </vt:lpstr>
      <vt:lpstr>Investigative Steps Undertaken  by Dowd Bennett LLP </vt:lpstr>
      <vt:lpstr>Investigative Steps Undertaken  by Dowd Bennett LLP  (cont’d)</vt:lpstr>
      <vt:lpstr>Investigative Steps Undertaken  by Dowd Bennett LLP (cont’d)</vt:lpstr>
      <vt:lpstr>Investigative Steps Undertaken  by Dowd Bennett LLP (cont’d)</vt:lpstr>
      <vt:lpstr>Slide 10</vt:lpstr>
      <vt:lpstr>Kerber, Eck &amp; Braeckel Report (cont’d)</vt:lpstr>
      <vt:lpstr>Kerber, Eck &amp; Braeckel Report (cont’d)</vt:lpstr>
      <vt:lpstr>Kerber, Eck &amp; Braeckel Report (cont’d)</vt:lpstr>
      <vt:lpstr>Kerber, Eck &amp; Braeckel Report (cont’d)</vt:lpstr>
      <vt:lpstr>Kerber, Eck &amp; Braeckel Report (cont’d)</vt:lpstr>
      <vt:lpstr>Allegations that Documents were Improperly Removed from the Museum</vt:lpstr>
      <vt:lpstr>Allegations that Documents were Improperly Removed from the Museum (cont’d)</vt:lpstr>
      <vt:lpstr>Allegations that Documents were Improperly Removed from the Museum (cont’d)</vt:lpstr>
      <vt:lpstr>No Evidence Supports the Allegations</vt:lpstr>
      <vt:lpstr>No Evidence Supports the Allegations</vt:lpstr>
      <vt:lpstr>No Evidence Supports the Allegations</vt:lpstr>
      <vt:lpstr>No Evidence Supports the Allegations</vt:lpstr>
      <vt:lpstr>No Evidence Supports the Allegations</vt:lpstr>
      <vt:lpstr>No Evidence Supports the Allegations</vt:lpstr>
      <vt:lpstr>No Evidence Supports the Allegations</vt:lpstr>
      <vt:lpstr>No Evidence Supports the Allegations</vt:lpstr>
      <vt:lpstr>Allegations of Shredding</vt:lpstr>
      <vt:lpstr>Allegations of Shredding (cont’d)</vt:lpstr>
      <vt:lpstr>Allegations of Shredding (cont’d)</vt:lpstr>
      <vt:lpstr>Allegations of Shredding (cont’d)</vt:lpstr>
      <vt:lpstr>Allegations by Certain ZMD Members</vt:lpstr>
      <vt:lpstr>Allegations by Certain ZMD Members (cont’d)</vt:lpstr>
      <vt:lpstr>Allegations by Certain ZMD Members (cont’d)</vt:lpstr>
      <vt:lpstr>Allegations by Certain ZMD Members (cont’d)</vt:lpstr>
      <vt:lpstr>Findings</vt:lpstr>
      <vt:lpstr>Findings </vt:lpstr>
      <vt:lpstr>Findings </vt:lpstr>
      <vt:lpstr>Findings </vt:lpstr>
      <vt:lpstr>Conclusion</vt:lpstr>
      <vt:lpstr>Slide 40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Michael Huber</dc:creator>
  <cp:lastModifiedBy>jcarson</cp:lastModifiedBy>
  <cp:revision>158</cp:revision>
  <cp:lastPrinted>2013-02-20T03:59:45Z</cp:lastPrinted>
  <dcterms:created xsi:type="dcterms:W3CDTF">2011-09-19T15:01:21Z</dcterms:created>
  <dcterms:modified xsi:type="dcterms:W3CDTF">2013-02-26T21:03:40Z</dcterms:modified>
</cp:coreProperties>
</file>